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28"/>
  </p:notesMasterIdLst>
  <p:sldIdLst>
    <p:sldId id="257" r:id="rId4"/>
    <p:sldId id="424" r:id="rId5"/>
    <p:sldId id="475" r:id="rId6"/>
    <p:sldId id="506" r:id="rId7"/>
    <p:sldId id="468" r:id="rId8"/>
    <p:sldId id="486" r:id="rId9"/>
    <p:sldId id="501" r:id="rId10"/>
    <p:sldId id="487" r:id="rId11"/>
    <p:sldId id="489" r:id="rId12"/>
    <p:sldId id="505" r:id="rId13"/>
    <p:sldId id="446" r:id="rId14"/>
    <p:sldId id="476" r:id="rId15"/>
    <p:sldId id="480" r:id="rId16"/>
    <p:sldId id="510" r:id="rId17"/>
    <p:sldId id="509" r:id="rId18"/>
    <p:sldId id="511" r:id="rId19"/>
    <p:sldId id="491" r:id="rId20"/>
    <p:sldId id="492" r:id="rId21"/>
    <p:sldId id="512" r:id="rId22"/>
    <p:sldId id="495" r:id="rId23"/>
    <p:sldId id="503" r:id="rId24"/>
    <p:sldId id="498" r:id="rId25"/>
    <p:sldId id="423" r:id="rId26"/>
    <p:sldId id="5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 Trouve" initials="RT" lastIdx="1" clrIdx="0">
    <p:extLst>
      <p:ext uri="{19B8F6BF-5375-455C-9EA6-DF929625EA0E}">
        <p15:presenceInfo xmlns:p15="http://schemas.microsoft.com/office/powerpoint/2012/main" userId="S::raphael.trouve@unimelb.edu.au::432ec0d7-b765-42c3-aa89-989a07e1fd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0ED"/>
    <a:srgbClr val="186B81"/>
    <a:srgbClr val="094183"/>
    <a:srgbClr val="2525FF"/>
    <a:srgbClr val="FFFFFF"/>
    <a:srgbClr val="910028"/>
    <a:srgbClr val="F79646"/>
    <a:srgbClr val="19CC19"/>
    <a:srgbClr val="436D8F"/>
    <a:srgbClr val="4FA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9" autoAdjust="0"/>
    <p:restoredTop sz="94636" autoAdjust="0"/>
  </p:normalViewPr>
  <p:slideViewPr>
    <p:cSldViewPr snapToGrid="0">
      <p:cViewPr varScale="1">
        <p:scale>
          <a:sx n="97" d="100"/>
          <a:sy n="97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574" y="-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795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6ECBF-687C-0A11-C34E-B73C148B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27185-9231-B8C6-3C8C-B3532C2C7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D50F-598A-EDCB-92D2-FEDCE52A5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22037-62EC-683F-69B0-ED22B42092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72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69EC-C73F-9C1F-FF75-87E779D5E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E55F8-F4EB-427D-727B-E6E9D1272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81813-85E0-E7E7-E52A-68ECF55B1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1CD20-1FF9-7FFD-BAF2-221A38FBE7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8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56588-4BA0-EC71-99D2-AFCE5795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CFBAA-243D-C720-23AF-AFC3A6C24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3FA98-10B6-2FA2-BF02-4A6BE8AE5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D1D5D-AF03-C262-00A9-32100EBF3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11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893F-E74F-B31C-F1F9-D860ED4B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14F9C-8321-744C-C5B4-787A1632C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79DB8-4EBD-A522-5DD4-D6625F2FE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8177A-A716-5EBE-8690-D2C04B3A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08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6F48C-FF19-B618-D034-E1287B457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72D34-79C8-F4CF-9A82-20B4E2AF4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BB430-73AD-AD8B-2B7C-03012C84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A00B6-18A9-EB64-EDBF-24FE6C64C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2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86BD-6427-CAB7-4691-CCBB66F2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9D912-FB28-29DB-AE9C-DB0DB9CB5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AD3B0-31D2-16D0-C036-82EC01383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34B66-8869-5866-D1CE-29AB37D68D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41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1F4E3-48D5-7F14-2D39-0B0E24EF5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78B60-4C7F-182C-93CF-61467D237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074C2-196C-7B68-D3B7-6DAAB8326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078A-28F0-4682-9549-FE9A05AF8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6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D751-D51D-268B-181D-B7C40FCA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AC11F-A3D0-145F-068B-2EB3D315A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71969-927E-2808-7B2D-2016AFF72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FE190-19F2-58FA-C52C-12DB44135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01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7A31-56E3-D922-160E-26B58D86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170CB-C7E6-F122-94ED-1FFBA896C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54EF2-C356-B10D-8DAD-EE7947870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5D30F-4568-0A23-CE35-4A7C9DB29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5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393ED-56A5-7993-456B-705ADDEB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A9A33-9DFB-C08B-E275-F83A6C29E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4A2E4-19FD-879B-3B20-95ADFD2DD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2878-354C-5A11-9C7D-D09690637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4B725-2203-4ED2-9256-A661C18EFA6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80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A0132-83D8-3BAA-CFB8-7EE923212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3D093-37E2-D23C-76E2-2B0457F1C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BF33A-B491-FABD-5FF7-0C2468AE2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871B8-C43C-606E-AC6C-97DA6BBD5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22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8CF2-89DC-8E31-4109-08CCC0E6D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B30FC-7EBF-97BC-7C00-13B4B5391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6B5E7-501E-1A17-5904-8843702C7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747FC-28E3-95DF-E86C-97BC1E811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6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68E5-22AF-E9A8-F65B-392D7B06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2A3B8-51FD-0B48-984B-6C8193E8C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11140-AD37-8CC9-2FC8-CDCFA7D3C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78D86-2EE7-CEA2-23F7-B5E14694C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A488-AAE0-1105-D3EA-CE4D8E5EA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B3C34-058F-BECE-FD2B-EAF300BB4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5EACB-3D93-1ECD-6E6A-93D2C88B4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4B42-9CD9-6094-A094-356367680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17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60D8-CE39-06C7-5B5F-7613C6DD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DF764-2C10-38F2-C6B7-2B1200224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7B56A-82D1-93B6-9F82-ADF2F0D4D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89FF-708B-5A28-95A9-EB05140ADC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B020-C100-F3C3-26BF-FA6817F2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CF403-8814-C227-854D-54275CCF6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67F8D-DA3C-D48D-5103-86F880B9B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71AAE-8FCE-9AAF-D3FC-8D604DF33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1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BEC7-2209-9FFC-EA42-AA4E53D5C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A9965-77E9-96FD-8956-0D70BEDE2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652E3-7525-4A26-B5B9-AD86BB1F0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A1DE9-2890-E4CA-EE5D-190A8D00D8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6C0EE-3B16-EE19-5B8F-8B5B7F07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83C07-5A86-F9A6-B522-8FF229953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A13A4-D535-3FAD-C34A-67E749163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F7340-8F5B-27D8-F51E-7042EFD41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1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2096B-A8D4-2CD4-792C-E756AE24C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9AC1F-9954-9CEA-C700-BFC842B53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D07F9-7A36-320E-1638-B8FC72E3B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of connectivity…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E07D4-E244-F629-2807-FC33755A6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4FAE2-4378-4891-A2FC-AB8F485150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26/11/2025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26/11/2025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357" y="2212439"/>
            <a:ext cx="10013153" cy="1064354"/>
          </a:xfrm>
        </p:spPr>
        <p:txBody>
          <a:bodyPr/>
          <a:lstStyle/>
          <a:p>
            <a:r>
              <a:rPr lang="en-AU" sz="3200" dirty="0"/>
              <a:t>Optimal sampling in border biosecurity: application to skip-lot sampling</a:t>
            </a:r>
            <a:endParaRPr lang="en-AU" sz="200" dirty="0"/>
          </a:p>
          <a:p>
            <a:endParaRPr lang="en-AU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358" y="5199645"/>
            <a:ext cx="5700672" cy="1365214"/>
          </a:xfrm>
        </p:spPr>
        <p:txBody>
          <a:bodyPr>
            <a:normAutofit fontScale="77500" lnSpcReduction="20000"/>
          </a:bodyPr>
          <a:lstStyle/>
          <a:p>
            <a:r>
              <a:rPr lang="en-AU" sz="2800" dirty="0"/>
              <a:t>Dr. Raphaël Trouvé and Prof. Andrew Robinson</a:t>
            </a:r>
          </a:p>
          <a:p>
            <a:r>
              <a:rPr lang="en-AU" sz="2600" dirty="0"/>
              <a:t>raphael.trouve@unimelb.edu.au</a:t>
            </a:r>
          </a:p>
          <a:p>
            <a:r>
              <a:rPr lang="en-AU" sz="2600" dirty="0"/>
              <a:t>apro@unimelb.edu.au</a:t>
            </a:r>
          </a:p>
          <a:p>
            <a:endParaRPr lang="en-AU" sz="2600" dirty="0"/>
          </a:p>
          <a:p>
            <a:endParaRPr lang="en-AU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35874-7151-DBBD-8BB7-62EED277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140207"/>
            <a:ext cx="1915586" cy="1033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EDE18-8956-B2DF-A432-8E474C785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1" y="5899470"/>
            <a:ext cx="3176385" cy="818323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F3F16C-2365-7D17-9601-604670465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79" y="5882252"/>
            <a:ext cx="2819400" cy="83554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279E5-5184-FA46-5612-42580EE5F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AC17-3ABE-0F8E-75BE-D33048AE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612" y="632654"/>
            <a:ext cx="11367188" cy="498941"/>
          </a:xfrm>
        </p:spPr>
        <p:txBody>
          <a:bodyPr>
            <a:normAutofit/>
          </a:bodyPr>
          <a:lstStyle/>
          <a:p>
            <a:r>
              <a:rPr lang="en-AU" sz="2800" dirty="0"/>
              <a:t>Leakage under skip-lot sampling</a:t>
            </a:r>
            <a:endParaRPr lang="en-US" sz="28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163C84-A1BD-CF62-4151-2B2877BF69EC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D40FFF-5440-353C-5A5F-61B91FD9E8CE}"/>
                  </a:ext>
                </a:extLst>
              </p:cNvPr>
              <p:cNvSpPr txBox="1"/>
              <p:nvPr/>
            </p:nvSpPr>
            <p:spPr>
              <a:xfrm>
                <a:off x="878284" y="1660607"/>
                <a:ext cx="9281716" cy="1228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Total leakage is a weighted average: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b="1" dirty="0">
                  <a:solidFill>
                    <a:srgbClr val="094183"/>
                  </a:solidFill>
                </a:endParaRPr>
              </a:p>
              <a:p>
                <a:pPr lvl="1"/>
                <a:r>
                  <a:rPr lang="en-AU" sz="2400" b="1" dirty="0">
                    <a:solidFill>
                      <a:srgbClr val="094183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AU" sz="2400" b="1" i="0" smtClean="0">
                        <a:latin typeface="Cambria Math" panose="02040503050406030204" pitchFamily="18" charset="0"/>
                      </a:rPr>
                      <m:t>𝐋𝐞𝐚𝐤𝐚𝐠𝐞</m:t>
                    </m:r>
                    <m:r>
                      <a:rPr lang="en-AU" sz="2400" b="1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AU" sz="2400" i="1"/>
                      <m:t>AFI</m:t>
                    </m:r>
                    <m:r>
                      <m:rPr>
                        <m:nor/>
                      </m:rPr>
                      <a:rPr lang="en-AU" sz="2400" b="0" i="0" smtClean="0"/>
                      <m:t> </m:t>
                    </m:r>
                    <m:r>
                      <m:rPr>
                        <m:nor/>
                      </m:rPr>
                      <a:rPr lang="en-AU" sz="2400"/>
                      <m:t>×</m:t>
                    </m:r>
                    <m:r>
                      <m:rPr>
                        <m:nor/>
                      </m:rPr>
                      <a:rPr lang="en-AU" sz="2400" b="0" i="0" smtClean="0"/>
                      <m:t> </m:t>
                    </m:r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𝑖𝑛𝑠𝑝𝑒𝑐𝑡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AU" sz="2400" b="0" i="1"/>
                          <m:t>AFI</m:t>
                        </m:r>
                      </m:e>
                    </m:d>
                    <m:r>
                      <m:rPr>
                        <m:nor/>
                      </m:rPr>
                      <a:rPr lang="en-AU" sz="2400" b="0" i="0" smtClean="0"/>
                      <m:t> </m:t>
                    </m:r>
                    <m:r>
                      <m:rPr>
                        <m:nor/>
                      </m:rPr>
                      <a:rPr lang="en-AU" sz="2400"/>
                      <m:t>×</m:t>
                    </m:r>
                    <m:r>
                      <m:rPr>
                        <m:nor/>
                      </m:rPr>
                      <a:rPr lang="en-AU" sz="2400" b="0" i="0" smtClean="0"/>
                      <m:t> </m:t>
                    </m:r>
                    <m:sSub>
                      <m:sSubPr>
                        <m:ctrlPr>
                          <a:rPr lang="ar-AE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𝑢𝑛𝑖𝑛𝑠𝑝𝑒𝑐𝑡𝑒𝑑</m:t>
                        </m:r>
                      </m:sub>
                    </m:sSub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D40FFF-5440-353C-5A5F-61B91FD9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4" y="1660607"/>
                <a:ext cx="9281716" cy="1228863"/>
              </a:xfrm>
              <a:prstGeom prst="rect">
                <a:avLst/>
              </a:prstGeom>
              <a:blipFill>
                <a:blip r:embed="rId3"/>
                <a:stretch>
                  <a:fillRect l="-854" t="-3960" b="-44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A7FA-2838-7A0A-A195-837F3658147B}"/>
                  </a:ext>
                </a:extLst>
              </p:cNvPr>
              <p:cNvSpPr txBox="1"/>
              <p:nvPr/>
            </p:nvSpPr>
            <p:spPr>
              <a:xfrm>
                <a:off x="878284" y="3429000"/>
                <a:ext cx="10187542" cy="1967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i="1" dirty="0">
                    <a:solidFill>
                      <a:srgbClr val="094183"/>
                    </a:solidFill>
                  </a:rPr>
                  <a:t>AFI:</a:t>
                </a:r>
                <a:r>
                  <a:rPr lang="en-AU" sz="2400" dirty="0"/>
                  <a:t> controls the weight on inspected vs uninspected consignments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i="1" dirty="0">
                    <a:solidFill>
                      <a:srgbClr val="094183"/>
                    </a:solidFill>
                  </a:rPr>
                  <a:t>n:</a:t>
                </a:r>
                <a:r>
                  <a:rPr lang="en-AU" sz="2400" dirty="0"/>
                  <a:t> controls how effective inspection is when a consignment is inspected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Next:</a:t>
                </a:r>
                <a:r>
                  <a:rPr lang="en-AU" sz="2400" dirty="0">
                    <a:solidFill>
                      <a:srgbClr val="094183"/>
                    </a:solidFill>
                  </a:rPr>
                  <a:t> </a:t>
                </a:r>
                <a:r>
                  <a:rPr lang="en-AU" sz="2400" dirty="0"/>
                  <a:t>we need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𝑖𝑛𝑠𝑝𝑒𝑐𝑡𝑒𝑑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𝑢𝑛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𝑖𝑛𝑠𝑝𝑒𝑐𝑡𝑒𝑑</m:t>
                        </m:r>
                      </m:sub>
                    </m:sSub>
                  </m:oMath>
                </a14:m>
                <a:endParaRPr lang="en-A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7EA7FA-2838-7A0A-A195-837F3658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4" y="3429000"/>
                <a:ext cx="10187542" cy="1967526"/>
              </a:xfrm>
              <a:prstGeom prst="rect">
                <a:avLst/>
              </a:prstGeom>
              <a:blipFill>
                <a:blip r:embed="rId4"/>
                <a:stretch>
                  <a:fillRect l="-778" t="-2484" b="-49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62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828" y="615562"/>
            <a:ext cx="10805886" cy="498941"/>
          </a:xfrm>
        </p:spPr>
        <p:txBody>
          <a:bodyPr>
            <a:noAutofit/>
          </a:bodyPr>
          <a:lstStyle/>
          <a:p>
            <a:r>
              <a:rPr lang="en-AU" sz="3200" b="1" dirty="0"/>
              <a:t>Most pathways are overdispersed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80FB49-6008-4856-99A7-B180760A2306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5B60ABA-4440-0758-CE41-31AA5CC89386}"/>
              </a:ext>
            </a:extLst>
          </p:cNvPr>
          <p:cNvSpPr/>
          <p:nvPr/>
        </p:nvSpPr>
        <p:spPr>
          <a:xfrm>
            <a:off x="10197548" y="3180522"/>
            <a:ext cx="178904" cy="248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69D03C-C972-2461-F655-0F5004276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46" y="1279607"/>
            <a:ext cx="5400000" cy="5400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BF44C9-5800-C965-2201-C7E064BA98A8}"/>
              </a:ext>
            </a:extLst>
          </p:cNvPr>
          <p:cNvCxnSpPr/>
          <p:nvPr/>
        </p:nvCxnSpPr>
        <p:spPr>
          <a:xfrm>
            <a:off x="10365808" y="2840434"/>
            <a:ext cx="0" cy="54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ACCC856-754C-9EFF-9FD1-A4637FCA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085" y="4181145"/>
            <a:ext cx="1199686" cy="874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FAB740-A544-A833-7346-5C21BFA96E0D}"/>
              </a:ext>
            </a:extLst>
          </p:cNvPr>
          <p:cNvSpPr txBox="1"/>
          <p:nvPr/>
        </p:nvSpPr>
        <p:spPr>
          <a:xfrm>
            <a:off x="227899" y="1504020"/>
            <a:ext cx="62940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What is overdispersion? </a:t>
            </a:r>
          </a:p>
          <a:p>
            <a:r>
              <a:rPr lang="en-AU" sz="2000" b="1" i="1" dirty="0"/>
              <a:t>	“</a:t>
            </a:r>
            <a:r>
              <a:rPr lang="en-AU" sz="2000" i="1" dirty="0"/>
              <a:t>Different consignments from the same pathway 	have different infestation rates.”</a:t>
            </a:r>
          </a:p>
          <a:p>
            <a:endParaRPr lang="en-AU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Test: </a:t>
            </a:r>
            <a:r>
              <a:rPr lang="en-AU" sz="2000" dirty="0"/>
              <a:t>Beta-Binomial vs. Binomial distribution</a:t>
            </a:r>
            <a:endParaRPr lang="en-AU" sz="2000" i="1" dirty="0"/>
          </a:p>
          <a:p>
            <a:pPr marL="285750" indent="-285750">
              <a:buFontTx/>
              <a:buChar char="-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Material: </a:t>
            </a:r>
            <a:r>
              <a:rPr lang="en-AU" sz="2000" dirty="0"/>
              <a:t>5 datasets (AUS, NZ). 62 diverse pathways.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8DE36-921B-060D-ED5C-FE69832AA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635" y="4067978"/>
            <a:ext cx="1376385" cy="1021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F95773-178A-956B-4E58-AE89A6DA10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33" t="12662" r="47573" b="31433"/>
          <a:stretch/>
        </p:blipFill>
        <p:spPr>
          <a:xfrm>
            <a:off x="3249970" y="3962932"/>
            <a:ext cx="1618166" cy="1152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ABC2C-E477-E874-20E4-4BB007804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00" y="3962932"/>
            <a:ext cx="1610035" cy="1093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D9875-1953-57B8-2FD7-AC78FCC97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9" t="-1" r="28558" b="84103"/>
          <a:stretch>
            <a:fillRect/>
          </a:stretch>
        </p:blipFill>
        <p:spPr>
          <a:xfrm>
            <a:off x="10505610" y="1665256"/>
            <a:ext cx="1667121" cy="4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8DC5-FE12-40C7-11E1-6EFD6CAC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83D562-6EDC-F478-8D0D-E2E7FB4DF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95" y="1298643"/>
            <a:ext cx="5400000" cy="5400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FF8D04-B4C3-E418-F059-998F33DE5D75}"/>
              </a:ext>
            </a:extLst>
          </p:cNvPr>
          <p:cNvSpPr/>
          <p:nvPr/>
        </p:nvSpPr>
        <p:spPr>
          <a:xfrm>
            <a:off x="169840" y="5933064"/>
            <a:ext cx="7155520" cy="6880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7FA69-A55C-EBD9-0676-7EB6CE160574}"/>
              </a:ext>
            </a:extLst>
          </p:cNvPr>
          <p:cNvSpPr txBox="1"/>
          <p:nvPr/>
        </p:nvSpPr>
        <p:spPr>
          <a:xfrm>
            <a:off x="227897" y="1516365"/>
            <a:ext cx="697710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What is overdispersion? </a:t>
            </a:r>
          </a:p>
          <a:p>
            <a:r>
              <a:rPr lang="en-AU" sz="2000" b="1" i="1" dirty="0"/>
              <a:t>	“</a:t>
            </a:r>
            <a:r>
              <a:rPr lang="en-AU" sz="2000" i="1" dirty="0"/>
              <a:t>Different consignments from the same pathway 	have different infestation rates.”</a:t>
            </a:r>
          </a:p>
          <a:p>
            <a:endParaRPr lang="en-AU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/>
              <a:t>Test: </a:t>
            </a:r>
            <a:r>
              <a:rPr lang="en-AU" sz="2000" dirty="0"/>
              <a:t>Beta-Binomial vs. Binomial distribution</a:t>
            </a:r>
            <a:endParaRPr lang="en-AU" sz="2000" i="1" dirty="0"/>
          </a:p>
          <a:p>
            <a:pPr marL="285750" indent="-285750">
              <a:buFontTx/>
              <a:buChar char="-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Material: </a:t>
            </a:r>
            <a:r>
              <a:rPr lang="en-AU" sz="2000" dirty="0"/>
              <a:t>5 datasets (AUS, NZ). 62 diverse pathways.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/>
              <a:t>     58 out of 62 pathways (94%) pathways were overdispersed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F39A2-447A-80D7-32F6-E88FA4B50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35" y="4067978"/>
            <a:ext cx="1376385" cy="1021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FEE07-BFE1-52FB-8994-CE469A97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28" y="615562"/>
            <a:ext cx="10805886" cy="498941"/>
          </a:xfrm>
        </p:spPr>
        <p:txBody>
          <a:bodyPr>
            <a:noAutofit/>
          </a:bodyPr>
          <a:lstStyle/>
          <a:p>
            <a:r>
              <a:rPr lang="en-AU" sz="3200" b="1" dirty="0"/>
              <a:t>Most pathways are overdispersed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7E3CDB-9207-1660-D02A-AA05DCCD093D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EA3D90-31C7-7813-846B-071581BF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33" t="12662" r="47573" b="31433"/>
          <a:stretch/>
        </p:blipFill>
        <p:spPr>
          <a:xfrm>
            <a:off x="3249970" y="3962932"/>
            <a:ext cx="1618166" cy="1152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A1C1E-7C7E-7F2E-BC37-2A90197C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00" y="3962932"/>
            <a:ext cx="1610035" cy="1093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15367-821C-003C-8994-7499DC2DD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085" y="4181145"/>
            <a:ext cx="1199686" cy="874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6FD32-C414-7F0C-0A60-C50B9FFAA8EF}"/>
              </a:ext>
            </a:extLst>
          </p:cNvPr>
          <p:cNvSpPr txBox="1"/>
          <p:nvPr/>
        </p:nvSpPr>
        <p:spPr>
          <a:xfrm>
            <a:off x="10338301" y="5401296"/>
            <a:ext cx="225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(Trouvé and Robinson, 2024)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391974-9CE6-0771-DF39-5CB182BFCB45}"/>
              </a:ext>
            </a:extLst>
          </p:cNvPr>
          <p:cNvSpPr/>
          <p:nvPr/>
        </p:nvSpPr>
        <p:spPr>
          <a:xfrm>
            <a:off x="259958" y="6107111"/>
            <a:ext cx="439653" cy="351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C00000"/>
              </a:solidFill>
              <a:highlight>
                <a:srgbClr val="80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AAF1D-1D0E-6BF9-9387-03A69D998B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9" t="-1" r="28558" b="84103"/>
          <a:stretch>
            <a:fillRect/>
          </a:stretch>
        </p:blipFill>
        <p:spPr>
          <a:xfrm>
            <a:off x="10505610" y="1665256"/>
            <a:ext cx="1667121" cy="4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5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48BE-F9EB-6691-1CAF-E90AC3B7A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F20FF-D4C6-B87D-A29A-785999923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558" b="40113"/>
          <a:stretch>
            <a:fillRect/>
          </a:stretch>
        </p:blipFill>
        <p:spPr>
          <a:xfrm>
            <a:off x="1453816" y="1461637"/>
            <a:ext cx="6751825" cy="2371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4D625-7E40-6033-1DA1-1F344659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2" y="632654"/>
            <a:ext cx="11615057" cy="498941"/>
          </a:xfrm>
        </p:spPr>
        <p:txBody>
          <a:bodyPr>
            <a:normAutofit/>
          </a:bodyPr>
          <a:lstStyle/>
          <a:p>
            <a:r>
              <a:rPr lang="en-AU" sz="2800" dirty="0"/>
              <a:t>Leakage in overdispersed pathways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A5CB9-A696-AB96-ABCA-B61D8A12AF07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4054DDF-D3A9-8695-4917-2FB1FCEE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069" y="1806203"/>
            <a:ext cx="1173032" cy="73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FEE39-76F8-1FBB-6E69-FB9F3C2DD8C5}"/>
                  </a:ext>
                </a:extLst>
              </p:cNvPr>
              <p:cNvSpPr txBox="1"/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𝑢𝑛𝑖𝑛𝑠𝑝𝑒𝑐𝑡𝑒𝑑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1FEE39-76F8-1FBB-6E69-FB9F3C2D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38102D-5A38-80A3-4980-B1392EF0AD75}"/>
              </a:ext>
            </a:extLst>
          </p:cNvPr>
          <p:cNvSpPr txBox="1"/>
          <p:nvPr/>
        </p:nvSpPr>
        <p:spPr>
          <a:xfrm>
            <a:off x="8312377" y="1208470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525FF"/>
                </a:solidFill>
              </a:rPr>
              <a:t>Mean infestation rate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7CB57FD-AF6B-C35A-4542-D9E68D36B877}"/>
              </a:ext>
            </a:extLst>
          </p:cNvPr>
          <p:cNvCxnSpPr>
            <a:cxnSpLocks/>
          </p:cNvCxnSpPr>
          <p:nvPr/>
        </p:nvCxnSpPr>
        <p:spPr>
          <a:xfrm>
            <a:off x="10120874" y="1563406"/>
            <a:ext cx="350613" cy="275121"/>
          </a:xfrm>
          <a:prstGeom prst="curvedConnector3">
            <a:avLst>
              <a:gd name="adj1" fmla="val 10358"/>
            </a:avLst>
          </a:prstGeom>
          <a:ln>
            <a:solidFill>
              <a:srgbClr val="252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4F7D86-E9DD-2F2D-6F0E-D30905AB12A3}"/>
              </a:ext>
            </a:extLst>
          </p:cNvPr>
          <p:cNvSpPr txBox="1"/>
          <p:nvPr/>
        </p:nvSpPr>
        <p:spPr>
          <a:xfrm>
            <a:off x="10824503" y="1113197"/>
            <a:ext cx="181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Consignment </a:t>
            </a:r>
          </a:p>
          <a:p>
            <a:r>
              <a:rPr lang="en-AU" dirty="0"/>
              <a:t>    size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8EFC5F6-7B51-F38E-A81C-F09527579877}"/>
              </a:ext>
            </a:extLst>
          </p:cNvPr>
          <p:cNvCxnSpPr>
            <a:cxnSpLocks/>
          </p:cNvCxnSpPr>
          <p:nvPr/>
        </p:nvCxnSpPr>
        <p:spPr>
          <a:xfrm rot="5400000">
            <a:off x="11358892" y="1566436"/>
            <a:ext cx="330040" cy="2390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249F7-D033-6429-1963-49BA103A133D}"/>
              </a:ext>
            </a:extLst>
          </p:cNvPr>
          <p:cNvSpPr/>
          <p:nvPr/>
        </p:nvSpPr>
        <p:spPr>
          <a:xfrm>
            <a:off x="8173138" y="1751760"/>
            <a:ext cx="3588677" cy="9109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B119ED-FC1A-8B9E-83F9-ED4FC27C2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2" t="41371" r="29762" b="40113"/>
          <a:stretch>
            <a:fillRect/>
          </a:stretch>
        </p:blipFill>
        <p:spPr>
          <a:xfrm>
            <a:off x="8085606" y="3099935"/>
            <a:ext cx="2843303" cy="7332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61698A3-4CA2-2C68-C15F-144A28091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0" t="35355" r="69426" b="57051"/>
          <a:stretch>
            <a:fillRect/>
          </a:stretch>
        </p:blipFill>
        <p:spPr>
          <a:xfrm flipH="1">
            <a:off x="8010144" y="2859783"/>
            <a:ext cx="2963012" cy="3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643BB-E0E0-24FB-F52C-EBF200BD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49F38-62F2-82E3-5FB4-2AE8A48C4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6" y="1461637"/>
            <a:ext cx="9450758" cy="39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4044EE-6482-6BB6-0EF5-967A6FFA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2" y="632654"/>
            <a:ext cx="11615057" cy="498941"/>
          </a:xfrm>
        </p:spPr>
        <p:txBody>
          <a:bodyPr>
            <a:normAutofit/>
          </a:bodyPr>
          <a:lstStyle/>
          <a:p>
            <a:r>
              <a:rPr lang="en-AU" sz="2800" dirty="0"/>
              <a:t>Leakage in overdispersed pathways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9EC3CD-E561-CC12-8C0D-7AE8580B6F7F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CF722C9-9A1E-0920-22F6-0A4A337DBF5D}"/>
              </a:ext>
            </a:extLst>
          </p:cNvPr>
          <p:cNvSpPr/>
          <p:nvPr/>
        </p:nvSpPr>
        <p:spPr>
          <a:xfrm>
            <a:off x="2911450" y="5682362"/>
            <a:ext cx="7607044" cy="10570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080A30-9EEE-2767-D8A6-42F1F86D84E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r="61203"/>
          <a:stretch/>
        </p:blipFill>
        <p:spPr>
          <a:xfrm>
            <a:off x="6014079" y="5793593"/>
            <a:ext cx="1666882" cy="800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A27F37-E46C-5261-90A8-9622188C74F8}"/>
              </a:ext>
            </a:extLst>
          </p:cNvPr>
          <p:cNvSpPr txBox="1"/>
          <p:nvPr/>
        </p:nvSpPr>
        <p:spPr>
          <a:xfrm>
            <a:off x="5229642" y="5236155"/>
            <a:ext cx="30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Prop. compliant consignments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77A929B-CE9F-8517-D697-7196FB36AE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15024" y="5561097"/>
            <a:ext cx="274304" cy="1906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45EC01D-1FC4-3F6E-FC71-CF4109698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069" y="1806203"/>
            <a:ext cx="1173032" cy="73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740BA-23BC-1187-86DE-53C1088721FC}"/>
                  </a:ext>
                </a:extLst>
              </p:cNvPr>
              <p:cNvSpPr txBox="1"/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𝑖𝑛𝑠𝑝𝑒𝑐𝑡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740BA-23BC-1187-86DE-53C10887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5A11D08-A6EC-6FB9-FCDB-0299508CE9F3}"/>
              </a:ext>
            </a:extLst>
          </p:cNvPr>
          <p:cNvSpPr txBox="1"/>
          <p:nvPr/>
        </p:nvSpPr>
        <p:spPr>
          <a:xfrm>
            <a:off x="8312377" y="1208470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525FF"/>
                </a:solidFill>
              </a:rPr>
              <a:t>Mean infestation rate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2C3127D-1F0E-BFA7-32B3-7137300FD2DD}"/>
              </a:ext>
            </a:extLst>
          </p:cNvPr>
          <p:cNvCxnSpPr>
            <a:cxnSpLocks/>
          </p:cNvCxnSpPr>
          <p:nvPr/>
        </p:nvCxnSpPr>
        <p:spPr>
          <a:xfrm>
            <a:off x="10120874" y="1563406"/>
            <a:ext cx="350613" cy="275121"/>
          </a:xfrm>
          <a:prstGeom prst="curvedConnector3">
            <a:avLst>
              <a:gd name="adj1" fmla="val 10358"/>
            </a:avLst>
          </a:prstGeom>
          <a:ln>
            <a:solidFill>
              <a:srgbClr val="252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1C74A4-9B54-A264-4978-E5F3345B0BF4}"/>
              </a:ext>
            </a:extLst>
          </p:cNvPr>
          <p:cNvSpPr txBox="1"/>
          <p:nvPr/>
        </p:nvSpPr>
        <p:spPr>
          <a:xfrm>
            <a:off x="10824503" y="1113197"/>
            <a:ext cx="181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Consignment </a:t>
            </a:r>
          </a:p>
          <a:p>
            <a:r>
              <a:rPr lang="en-AU" dirty="0"/>
              <a:t>    size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587F5AA-63A9-7EEC-BB2C-1E386C4C23DB}"/>
              </a:ext>
            </a:extLst>
          </p:cNvPr>
          <p:cNvCxnSpPr>
            <a:cxnSpLocks/>
          </p:cNvCxnSpPr>
          <p:nvPr/>
        </p:nvCxnSpPr>
        <p:spPr>
          <a:xfrm rot="5400000">
            <a:off x="11358892" y="1566436"/>
            <a:ext cx="330040" cy="2390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CAF325-F558-D568-42BF-8DF55A3DC02E}"/>
                  </a:ext>
                </a:extLst>
              </p:cNvPr>
              <p:cNvSpPr txBox="1"/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𝑢𝑛𝑖𝑛𝑠𝑝𝑒𝑐𝑡𝑒𝑑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CAF325-F558-D568-42BF-8DF55A3D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8985036-8DBC-45FB-D508-4300528946C0}"/>
              </a:ext>
            </a:extLst>
          </p:cNvPr>
          <p:cNvSpPr/>
          <p:nvPr/>
        </p:nvSpPr>
        <p:spPr>
          <a:xfrm>
            <a:off x="8173138" y="1751760"/>
            <a:ext cx="3588677" cy="9109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74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192D8-23AA-BB81-7103-8CD64C064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43A89-2E19-9A04-4CAE-E7DD50A4F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2"/>
          <a:stretch/>
        </p:blipFill>
        <p:spPr>
          <a:xfrm>
            <a:off x="1456829" y="1462445"/>
            <a:ext cx="9450758" cy="3723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B3513-E457-42E9-29F4-EC08D7F4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2" y="632654"/>
            <a:ext cx="11615057" cy="498941"/>
          </a:xfrm>
        </p:spPr>
        <p:txBody>
          <a:bodyPr>
            <a:normAutofit/>
          </a:bodyPr>
          <a:lstStyle/>
          <a:p>
            <a:r>
              <a:rPr lang="en-AU" sz="2800" dirty="0"/>
              <a:t>Leakage in overdispersed pathways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64CB2-D68D-4980-43C2-A4D0FBCD6D8E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858047E-1848-A319-D09B-B32702E5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78" y="5793593"/>
            <a:ext cx="4296375" cy="800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D2DF58-3289-A63D-247C-7769380F283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r="61203"/>
          <a:stretch/>
        </p:blipFill>
        <p:spPr>
          <a:xfrm>
            <a:off x="6014079" y="5793593"/>
            <a:ext cx="1666882" cy="800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F75E2-8FFD-8352-0951-7B10A4FFDFF7}"/>
              </a:ext>
            </a:extLst>
          </p:cNvPr>
          <p:cNvSpPr txBox="1"/>
          <p:nvPr/>
        </p:nvSpPr>
        <p:spPr>
          <a:xfrm>
            <a:off x="5229642" y="5236155"/>
            <a:ext cx="30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Prop. compliant consignments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C0A0DC-BEC9-6F37-C244-304A79D0ED55}"/>
              </a:ext>
            </a:extLst>
          </p:cNvPr>
          <p:cNvSpPr/>
          <p:nvPr/>
        </p:nvSpPr>
        <p:spPr>
          <a:xfrm>
            <a:off x="7424928" y="4718304"/>
            <a:ext cx="3482659" cy="588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AA197-077E-C612-444B-D504F2B72ECD}"/>
              </a:ext>
            </a:extLst>
          </p:cNvPr>
          <p:cNvSpPr txBox="1"/>
          <p:nvPr/>
        </p:nvSpPr>
        <p:spPr>
          <a:xfrm>
            <a:off x="7712164" y="4987056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4FA74F"/>
                </a:solidFill>
              </a:rPr>
              <a:t>Mean infestation rate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2C5F3C1-5397-B554-CDEE-C5FB5136501E}"/>
              </a:ext>
            </a:extLst>
          </p:cNvPr>
          <p:cNvCxnSpPr>
            <a:cxnSpLocks/>
          </p:cNvCxnSpPr>
          <p:nvPr/>
        </p:nvCxnSpPr>
        <p:spPr>
          <a:xfrm rot="5400000">
            <a:off x="8341197" y="5430806"/>
            <a:ext cx="518057" cy="300175"/>
          </a:xfrm>
          <a:prstGeom prst="curvedConnector3">
            <a:avLst>
              <a:gd name="adj1" fmla="val 73289"/>
            </a:avLst>
          </a:prstGeom>
          <a:ln>
            <a:solidFill>
              <a:srgbClr val="4FA7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C2B04E1-9118-454D-04C1-AC322BC99938}"/>
              </a:ext>
            </a:extLst>
          </p:cNvPr>
          <p:cNvCxnSpPr>
            <a:cxnSpLocks/>
            <a:endCxn id="4" idx="0"/>
          </p:cNvCxnSpPr>
          <p:nvPr/>
        </p:nvCxnSpPr>
        <p:spPr>
          <a:xfrm rot="16200000" flipH="1">
            <a:off x="6615024" y="5561097"/>
            <a:ext cx="274304" cy="1906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B796DE-C6C5-23AD-C7E2-3A418B1D9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069" y="1806203"/>
            <a:ext cx="1173032" cy="731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A32D4-86CC-270B-DC18-07AF31689F3B}"/>
              </a:ext>
            </a:extLst>
          </p:cNvPr>
          <p:cNvSpPr txBox="1"/>
          <p:nvPr/>
        </p:nvSpPr>
        <p:spPr>
          <a:xfrm>
            <a:off x="8312377" y="1208470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525FF"/>
                </a:solidFill>
              </a:rPr>
              <a:t>Mean infestation rate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FB7C3D3-6670-BB79-A60C-FB639BB36BDF}"/>
              </a:ext>
            </a:extLst>
          </p:cNvPr>
          <p:cNvCxnSpPr>
            <a:cxnSpLocks/>
          </p:cNvCxnSpPr>
          <p:nvPr/>
        </p:nvCxnSpPr>
        <p:spPr>
          <a:xfrm>
            <a:off x="10120874" y="1563406"/>
            <a:ext cx="350613" cy="275121"/>
          </a:xfrm>
          <a:prstGeom prst="curvedConnector3">
            <a:avLst>
              <a:gd name="adj1" fmla="val 10358"/>
            </a:avLst>
          </a:prstGeom>
          <a:ln>
            <a:solidFill>
              <a:srgbClr val="252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3D77F3-0B49-EFC7-D631-6EFEE0B89236}"/>
              </a:ext>
            </a:extLst>
          </p:cNvPr>
          <p:cNvSpPr txBox="1"/>
          <p:nvPr/>
        </p:nvSpPr>
        <p:spPr>
          <a:xfrm>
            <a:off x="10824503" y="1113197"/>
            <a:ext cx="181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Consignment </a:t>
            </a:r>
          </a:p>
          <a:p>
            <a:r>
              <a:rPr lang="en-AU" dirty="0"/>
              <a:t>    size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87337F32-DB72-9A4F-0B24-15702E9036B4}"/>
              </a:ext>
            </a:extLst>
          </p:cNvPr>
          <p:cNvCxnSpPr>
            <a:cxnSpLocks/>
          </p:cNvCxnSpPr>
          <p:nvPr/>
        </p:nvCxnSpPr>
        <p:spPr>
          <a:xfrm rot="5400000">
            <a:off x="11358892" y="1566436"/>
            <a:ext cx="330040" cy="2390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0DBFE81-9C61-3195-9F4B-185FA1CEB041}"/>
              </a:ext>
            </a:extLst>
          </p:cNvPr>
          <p:cNvSpPr/>
          <p:nvPr/>
        </p:nvSpPr>
        <p:spPr>
          <a:xfrm>
            <a:off x="2911450" y="5682362"/>
            <a:ext cx="7607044" cy="10570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458468-7C55-4FA3-BEE7-F3D9FEA01ED6}"/>
                  </a:ext>
                </a:extLst>
              </p:cNvPr>
              <p:cNvSpPr txBox="1"/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𝑢𝑛𝑖𝑛𝑠𝑝𝑒𝑐𝑡𝑒𝑑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458468-7C55-4FA3-BEE7-F3D9FEA01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D161C32-50F6-470D-7044-96C099FA2B20}"/>
              </a:ext>
            </a:extLst>
          </p:cNvPr>
          <p:cNvSpPr/>
          <p:nvPr/>
        </p:nvSpPr>
        <p:spPr>
          <a:xfrm>
            <a:off x="8173138" y="1751760"/>
            <a:ext cx="3588677" cy="9109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24B0D4-5240-D1D4-E343-7837EA1043E2}"/>
                  </a:ext>
                </a:extLst>
              </p:cNvPr>
              <p:cNvSpPr txBox="1"/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𝑖𝑛𝑠𝑝𝑒𝑐𝑡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24B0D4-5240-D1D4-E343-7837EA104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59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FFD91-D50B-B12D-7FA8-B832B8C9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2F7B8C-F3FA-E54F-62A6-C855897D2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2"/>
          <a:stretch/>
        </p:blipFill>
        <p:spPr>
          <a:xfrm>
            <a:off x="1456829" y="1462445"/>
            <a:ext cx="9450758" cy="3723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2CEF1-5A9C-9583-829E-A9198187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412" y="632654"/>
            <a:ext cx="11615057" cy="498941"/>
          </a:xfrm>
        </p:spPr>
        <p:txBody>
          <a:bodyPr>
            <a:normAutofit/>
          </a:bodyPr>
          <a:lstStyle/>
          <a:p>
            <a:r>
              <a:rPr lang="en-AU" sz="2800" dirty="0"/>
              <a:t>Leakage in overdispersed pathways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02B477-15AC-A928-14A1-370D401E4A61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0BE8A-9944-E58F-FE7D-2A477D92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78" y="5793593"/>
            <a:ext cx="4296375" cy="800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6D183-8442-5C85-FEF8-9A5A0064371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r="61203"/>
          <a:stretch/>
        </p:blipFill>
        <p:spPr>
          <a:xfrm>
            <a:off x="6014079" y="5793593"/>
            <a:ext cx="1666882" cy="800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1A6770-FF97-1768-90C5-7517161DE945}"/>
              </a:ext>
            </a:extLst>
          </p:cNvPr>
          <p:cNvSpPr txBox="1"/>
          <p:nvPr/>
        </p:nvSpPr>
        <p:spPr>
          <a:xfrm>
            <a:off x="5229642" y="5236155"/>
            <a:ext cx="30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Prop. compliant consignments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68229-02CA-D069-A8A7-AD312B0E48E2}"/>
              </a:ext>
            </a:extLst>
          </p:cNvPr>
          <p:cNvSpPr/>
          <p:nvPr/>
        </p:nvSpPr>
        <p:spPr>
          <a:xfrm>
            <a:off x="7424928" y="4718304"/>
            <a:ext cx="3482659" cy="588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2C677-C25E-D676-5CB6-C5A675C3B7AC}"/>
              </a:ext>
            </a:extLst>
          </p:cNvPr>
          <p:cNvSpPr txBox="1"/>
          <p:nvPr/>
        </p:nvSpPr>
        <p:spPr>
          <a:xfrm>
            <a:off x="7712164" y="4987056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4FA74F"/>
                </a:solidFill>
              </a:rPr>
              <a:t>Mean infestation rate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48FC8C5-95E4-80C5-3D07-4BA718D81004}"/>
              </a:ext>
            </a:extLst>
          </p:cNvPr>
          <p:cNvCxnSpPr>
            <a:cxnSpLocks/>
          </p:cNvCxnSpPr>
          <p:nvPr/>
        </p:nvCxnSpPr>
        <p:spPr>
          <a:xfrm rot="5400000">
            <a:off x="8341197" y="5430806"/>
            <a:ext cx="518057" cy="300175"/>
          </a:xfrm>
          <a:prstGeom prst="curvedConnector3">
            <a:avLst>
              <a:gd name="adj1" fmla="val 73289"/>
            </a:avLst>
          </a:prstGeom>
          <a:ln>
            <a:solidFill>
              <a:srgbClr val="4FA7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D93CB6-415B-442E-9180-CC79765CAB03}"/>
              </a:ext>
            </a:extLst>
          </p:cNvPr>
          <p:cNvCxnSpPr>
            <a:cxnSpLocks/>
            <a:endCxn id="4" idx="0"/>
          </p:cNvCxnSpPr>
          <p:nvPr/>
        </p:nvCxnSpPr>
        <p:spPr>
          <a:xfrm rot="16200000" flipH="1">
            <a:off x="6615024" y="5561097"/>
            <a:ext cx="274304" cy="1906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20A122-854D-D2B3-4E38-0A89D864E292}"/>
              </a:ext>
            </a:extLst>
          </p:cNvPr>
          <p:cNvSpPr/>
          <p:nvPr/>
        </p:nvSpPr>
        <p:spPr>
          <a:xfrm>
            <a:off x="9918281" y="4209415"/>
            <a:ext cx="2206117" cy="7776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348EC4-4A9C-2DC5-65C8-CC51C09E6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069" y="1806203"/>
            <a:ext cx="1173032" cy="7312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5DED86-3FDA-17D3-5AE7-24936A28C239}"/>
              </a:ext>
            </a:extLst>
          </p:cNvPr>
          <p:cNvSpPr txBox="1"/>
          <p:nvPr/>
        </p:nvSpPr>
        <p:spPr>
          <a:xfrm>
            <a:off x="8312377" y="1208470"/>
            <a:ext cx="220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525FF"/>
                </a:solidFill>
              </a:rPr>
              <a:t>Mean infestation rate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323F56F-9C43-A30A-FF6B-1B39C1A98620}"/>
              </a:ext>
            </a:extLst>
          </p:cNvPr>
          <p:cNvCxnSpPr>
            <a:cxnSpLocks/>
          </p:cNvCxnSpPr>
          <p:nvPr/>
        </p:nvCxnSpPr>
        <p:spPr>
          <a:xfrm>
            <a:off x="10120874" y="1563406"/>
            <a:ext cx="350613" cy="275121"/>
          </a:xfrm>
          <a:prstGeom prst="curvedConnector3">
            <a:avLst>
              <a:gd name="adj1" fmla="val 10358"/>
            </a:avLst>
          </a:prstGeom>
          <a:ln>
            <a:solidFill>
              <a:srgbClr val="252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D2423B-15FE-FA53-9138-E7FFE5415628}"/>
              </a:ext>
            </a:extLst>
          </p:cNvPr>
          <p:cNvSpPr txBox="1"/>
          <p:nvPr/>
        </p:nvSpPr>
        <p:spPr>
          <a:xfrm>
            <a:off x="10824503" y="1113197"/>
            <a:ext cx="181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Consignment </a:t>
            </a:r>
          </a:p>
          <a:p>
            <a:r>
              <a:rPr lang="en-AU" dirty="0"/>
              <a:t>    size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6F4DC864-1E63-F946-D636-820BEA6FEBAA}"/>
              </a:ext>
            </a:extLst>
          </p:cNvPr>
          <p:cNvCxnSpPr>
            <a:cxnSpLocks/>
          </p:cNvCxnSpPr>
          <p:nvPr/>
        </p:nvCxnSpPr>
        <p:spPr>
          <a:xfrm rot="5400000">
            <a:off x="11358892" y="1566436"/>
            <a:ext cx="330040" cy="2390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4FBF5B-80D0-C031-5393-9D3F58343D35}"/>
              </a:ext>
            </a:extLst>
          </p:cNvPr>
          <p:cNvSpPr txBox="1"/>
          <p:nvPr/>
        </p:nvSpPr>
        <p:spPr>
          <a:xfrm>
            <a:off x="9963009" y="4316975"/>
            <a:ext cx="231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Leakage for skip-lot = </a:t>
            </a:r>
          </a:p>
          <a:p>
            <a:r>
              <a:rPr lang="en-US" b="1" dirty="0"/>
              <a:t>Weighted average 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9494E4A-1C9F-CD05-638F-D51B94BD2E8F}"/>
              </a:ext>
            </a:extLst>
          </p:cNvPr>
          <p:cNvCxnSpPr>
            <a:cxnSpLocks/>
          </p:cNvCxnSpPr>
          <p:nvPr/>
        </p:nvCxnSpPr>
        <p:spPr>
          <a:xfrm rot="5400000">
            <a:off x="10620489" y="3263467"/>
            <a:ext cx="1507934" cy="367040"/>
          </a:xfrm>
          <a:prstGeom prst="curvedConnector3">
            <a:avLst>
              <a:gd name="adj1" fmla="val 602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28F9D51A-A36A-6DFC-4C65-0007CA7EAFAB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0518494" y="5098474"/>
            <a:ext cx="795151" cy="111243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8169837-97A9-EA4C-F71B-93635AA8E388}"/>
              </a:ext>
            </a:extLst>
          </p:cNvPr>
          <p:cNvSpPr/>
          <p:nvPr/>
        </p:nvSpPr>
        <p:spPr>
          <a:xfrm>
            <a:off x="2911450" y="5682362"/>
            <a:ext cx="7607044" cy="10570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DD6CEE-EE0A-F503-14C6-F0D8FC407576}"/>
                  </a:ext>
                </a:extLst>
              </p:cNvPr>
              <p:cNvSpPr txBox="1"/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𝑢𝑛𝑖𝑛𝑠𝑝𝑒𝑐𝑡𝑒𝑑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DD6CEE-EE0A-F503-14C6-F0D8FC40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89" y="1850971"/>
                <a:ext cx="6397142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CA77095-B220-E9CD-05BA-EE62952CE63B}"/>
              </a:ext>
            </a:extLst>
          </p:cNvPr>
          <p:cNvSpPr/>
          <p:nvPr/>
        </p:nvSpPr>
        <p:spPr>
          <a:xfrm>
            <a:off x="8173138" y="1751760"/>
            <a:ext cx="3588677" cy="9109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5EBA04-AE9F-ACE3-ED74-1A27658CA9A4}"/>
                  </a:ext>
                </a:extLst>
              </p:cNvPr>
              <p:cNvSpPr txBox="1"/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ar-AE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𝑖𝑛𝑠𝑝𝑒𝑐𝑡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𝑒𝑑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]=</m:t>
                      </m:r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5EBA04-AE9F-ACE3-ED74-1A27658CA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953" y="5967552"/>
                <a:ext cx="6397142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10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35E0-0609-D65F-C95A-9D2EFBD2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4C57-C1F4-A410-5E8A-28162C26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576251"/>
            <a:ext cx="10784442" cy="498941"/>
          </a:xfrm>
        </p:spPr>
        <p:txBody>
          <a:bodyPr>
            <a:noAutofit/>
          </a:bodyPr>
          <a:lstStyle/>
          <a:p>
            <a:r>
              <a:rPr lang="en-AU" sz="2800" dirty="0"/>
              <a:t>Optimising skip-lot sampling under a budget constraint</a:t>
            </a:r>
            <a:endParaRPr lang="en-AU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B64F52-1204-284C-7CFE-3F3BDFF7961E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E858A3-BE30-6D4A-5611-E9651AD4FC41}"/>
              </a:ext>
            </a:extLst>
          </p:cNvPr>
          <p:cNvSpPr txBox="1"/>
          <p:nvPr/>
        </p:nvSpPr>
        <p:spPr>
          <a:xfrm>
            <a:off x="5111470" y="1957300"/>
            <a:ext cx="11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19CC19"/>
                </a:solidFill>
              </a:rPr>
              <a:t>Inspected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08A00-C3AD-7F9E-8BEB-D1CC33DB79BC}"/>
              </a:ext>
            </a:extLst>
          </p:cNvPr>
          <p:cNvSpPr txBox="1"/>
          <p:nvPr/>
        </p:nvSpPr>
        <p:spPr>
          <a:xfrm>
            <a:off x="7603679" y="1981020"/>
            <a:ext cx="1365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2525FF"/>
                </a:solidFill>
              </a:rPr>
              <a:t>Uninspected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096D2C89-82E3-94A8-8A29-2E013A1B018B}"/>
              </a:ext>
            </a:extLst>
          </p:cNvPr>
          <p:cNvSpPr/>
          <p:nvPr/>
        </p:nvSpPr>
        <p:spPr>
          <a:xfrm rot="5400000">
            <a:off x="5503986" y="821383"/>
            <a:ext cx="167065" cy="3225003"/>
          </a:xfrm>
          <a:prstGeom prst="leftBrace">
            <a:avLst>
              <a:gd name="adj1" fmla="val 8333"/>
              <a:gd name="adj2" fmla="val 4876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9AD915EE-D101-AD54-48EC-94B8EF4B8F5F}"/>
              </a:ext>
            </a:extLst>
          </p:cNvPr>
          <p:cNvSpPr/>
          <p:nvPr/>
        </p:nvSpPr>
        <p:spPr>
          <a:xfrm rot="5400000">
            <a:off x="8181486" y="1610831"/>
            <a:ext cx="182771" cy="1630405"/>
          </a:xfrm>
          <a:prstGeom prst="leftBrace">
            <a:avLst>
              <a:gd name="adj1" fmla="val 8333"/>
              <a:gd name="adj2" fmla="val 4876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6FC3CD-344F-05B4-CCC7-5D52D5D3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287"/>
          <a:stretch>
            <a:fillRect/>
          </a:stretch>
        </p:blipFill>
        <p:spPr>
          <a:xfrm>
            <a:off x="2440822" y="2569652"/>
            <a:ext cx="6815999" cy="809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71FAA0-F270-B08F-021B-C85616CE2B95}"/>
              </a:ext>
            </a:extLst>
          </p:cNvPr>
          <p:cNvSpPr txBox="1"/>
          <p:nvPr/>
        </p:nvSpPr>
        <p:spPr>
          <a:xfrm>
            <a:off x="146475" y="1559348"/>
            <a:ext cx="69153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rgbClr val="094183"/>
                </a:solidFill>
              </a:rPr>
              <a:t>Objective: </a:t>
            </a:r>
            <a:r>
              <a:rPr lang="en-AU" sz="2400" dirty="0"/>
              <a:t>minimise expected leakage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28492-64FB-B386-A0AC-58FC1E89B5BD}"/>
                  </a:ext>
                </a:extLst>
              </p:cNvPr>
              <p:cNvSpPr txBox="1"/>
              <p:nvPr/>
            </p:nvSpPr>
            <p:spPr>
              <a:xfrm>
                <a:off x="146475" y="3429000"/>
                <a:ext cx="12150378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Budget constraint: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b="1" dirty="0">
                  <a:solidFill>
                    <a:srgbClr val="094183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b="1" dirty="0">
                  <a:solidFill>
                    <a:srgbClr val="094183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b="1" dirty="0">
                  <a:solidFill>
                    <a:srgbClr val="094183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Costs</a:t>
                </a:r>
                <a:r>
                  <a:rPr lang="en-AU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2400" dirty="0"/>
                  <a:t>per consignment,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sz="2400" dirty="0"/>
                  <a:t> per unit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Decision variables: </a:t>
                </a:r>
                <a:r>
                  <a:rPr lang="en-AU" sz="2400" i="1" dirty="0"/>
                  <a:t>AFI</a:t>
                </a:r>
                <a:r>
                  <a:rPr lang="en-AU" sz="2400" dirty="0"/>
                  <a:t>, </a:t>
                </a:r>
                <a:r>
                  <a:rPr lang="en-AU" sz="2400" i="1" dirty="0"/>
                  <a:t>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Trade-off: </a:t>
                </a:r>
                <a:r>
                  <a:rPr lang="en-US" sz="2400" dirty="0"/>
                  <a:t>inspecting more consignments vs taking larger samples per inspected consignment</a:t>
                </a:r>
                <a:endParaRPr lang="en-AU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400" b="1" dirty="0">
                    <a:solidFill>
                      <a:srgbClr val="094183"/>
                    </a:solidFill>
                  </a:rPr>
                  <a:t>Solve</a:t>
                </a:r>
                <a:r>
                  <a:rPr lang="en-AU" sz="2400" dirty="0"/>
                  <a:t> via Lagrange multipliers. Validated against numerical solutions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AU" sz="2400" b="1" dirty="0">
                  <a:solidFill>
                    <a:srgbClr val="0941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28492-64FB-B386-A0AC-58FC1E89B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5" y="3429000"/>
                <a:ext cx="12150378" cy="3785652"/>
              </a:xfrm>
              <a:prstGeom prst="rect">
                <a:avLst/>
              </a:prstGeom>
              <a:blipFill>
                <a:blip r:embed="rId4"/>
                <a:stretch>
                  <a:fillRect l="-652" t="-12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44296F-0417-11D3-0348-B481B73C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88" t="53222"/>
          <a:stretch>
            <a:fillRect/>
          </a:stretch>
        </p:blipFill>
        <p:spPr>
          <a:xfrm>
            <a:off x="3516966" y="3953530"/>
            <a:ext cx="5739855" cy="70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1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C1E65-9504-F4F7-C4F0-08F8D9FA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1EBE97-F7A1-33F6-1193-3EEC207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864" y="1819280"/>
            <a:ext cx="3812010" cy="32956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057BDC-46AB-91F1-F663-B5D5F4CF9262}"/>
              </a:ext>
            </a:extLst>
          </p:cNvPr>
          <p:cNvSpPr/>
          <p:nvPr/>
        </p:nvSpPr>
        <p:spPr>
          <a:xfrm>
            <a:off x="6505864" y="2947592"/>
            <a:ext cx="538321" cy="1052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733D0-CE6C-45C6-3C2B-5D280848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936" b="18208"/>
          <a:stretch>
            <a:fillRect/>
          </a:stretch>
        </p:blipFill>
        <p:spPr>
          <a:xfrm>
            <a:off x="6302886" y="5037998"/>
            <a:ext cx="4720774" cy="361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DB303A-18F3-789D-9B2E-B5305105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28" y="615562"/>
            <a:ext cx="11252794" cy="498941"/>
          </a:xfrm>
        </p:spPr>
        <p:txBody>
          <a:bodyPr>
            <a:noAutofit/>
          </a:bodyPr>
          <a:lstStyle/>
          <a:p>
            <a:r>
              <a:rPr lang="en-AU" sz="2800" dirty="0"/>
              <a:t>Results: first increase </a:t>
            </a:r>
            <a:r>
              <a:rPr lang="en-AU" sz="2800" i="1" dirty="0"/>
              <a:t>AFI</a:t>
            </a:r>
            <a:r>
              <a:rPr lang="en-AU" sz="2800" dirty="0"/>
              <a:t>, then increase </a:t>
            </a:r>
            <a:r>
              <a:rPr lang="en-AU" sz="2800" i="1" dirty="0"/>
              <a:t>n</a:t>
            </a:r>
            <a:endParaRPr lang="en-US" sz="28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C73145-B69A-372D-9778-ADA0433C6AA0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11CC8D-2407-F767-A756-1B86DC93F5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81"/>
          <a:stretch>
            <a:fillRect/>
          </a:stretch>
        </p:blipFill>
        <p:spPr>
          <a:xfrm>
            <a:off x="2212847" y="1819280"/>
            <a:ext cx="3574297" cy="3971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5A129-F7DB-C849-CB8E-37F3C8A6072F}"/>
              </a:ext>
            </a:extLst>
          </p:cNvPr>
          <p:cNvSpPr txBox="1"/>
          <p:nvPr/>
        </p:nvSpPr>
        <p:spPr>
          <a:xfrm>
            <a:off x="7370390" y="5372870"/>
            <a:ext cx="339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Budget per consignment (B/C)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142CC-3741-AEFF-AD14-45AFF516D552}"/>
              </a:ext>
            </a:extLst>
          </p:cNvPr>
          <p:cNvSpPr txBox="1"/>
          <p:nvPr/>
        </p:nvSpPr>
        <p:spPr>
          <a:xfrm>
            <a:off x="2651291" y="5562411"/>
            <a:ext cx="3392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Budget per consignment (B/C)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8FA2E-0E39-C2AB-3C66-230D33AB763A}"/>
              </a:ext>
            </a:extLst>
          </p:cNvPr>
          <p:cNvSpPr txBox="1"/>
          <p:nvPr/>
        </p:nvSpPr>
        <p:spPr>
          <a:xfrm rot="16200000">
            <a:off x="1875798" y="3397877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AFI*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227B5-EAF2-467E-A9F0-1A0AED49F94B}"/>
              </a:ext>
            </a:extLst>
          </p:cNvPr>
          <p:cNvSpPr txBox="1"/>
          <p:nvPr/>
        </p:nvSpPr>
        <p:spPr>
          <a:xfrm>
            <a:off x="3776901" y="2073129"/>
            <a:ext cx="201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census optimal </a:t>
            </a:r>
          </a:p>
          <a:p>
            <a:r>
              <a:rPr lang="en-US" dirty="0">
                <a:solidFill>
                  <a:srgbClr val="C00000"/>
                </a:solidFill>
              </a:rPr>
              <a:t>(A = 1)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324FEF-2B44-A94E-61AA-49366CD6B7B8}"/>
              </a:ext>
            </a:extLst>
          </p:cNvPr>
          <p:cNvCxnSpPr>
            <a:cxnSpLocks/>
          </p:cNvCxnSpPr>
          <p:nvPr/>
        </p:nvCxnSpPr>
        <p:spPr>
          <a:xfrm flipV="1">
            <a:off x="3814628" y="1894085"/>
            <a:ext cx="0" cy="33665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9252BF-A285-CBF1-36D6-8AB6B9740190}"/>
              </a:ext>
            </a:extLst>
          </p:cNvPr>
          <p:cNvCxnSpPr>
            <a:cxnSpLocks/>
          </p:cNvCxnSpPr>
          <p:nvPr/>
        </p:nvCxnSpPr>
        <p:spPr>
          <a:xfrm flipV="1">
            <a:off x="8322385" y="1838914"/>
            <a:ext cx="0" cy="3199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4AC3FE-F3F4-741E-E063-7A40D484B32A}"/>
              </a:ext>
            </a:extLst>
          </p:cNvPr>
          <p:cNvSpPr txBox="1"/>
          <p:nvPr/>
        </p:nvSpPr>
        <p:spPr>
          <a:xfrm>
            <a:off x="1280558" y="6064002"/>
            <a:ext cx="79938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• </a:t>
            </a:r>
            <a:r>
              <a:rPr lang="en-AU" sz="2000" i="1" dirty="0"/>
              <a:t>AFI* </a:t>
            </a:r>
            <a:r>
              <a:rPr lang="en-AU" sz="2000" dirty="0"/>
              <a:t>increases linearly with budget and reaches full census (</a:t>
            </a:r>
            <a:r>
              <a:rPr lang="en-AU" sz="2000" i="1" dirty="0"/>
              <a:t>AFI* = 1</a:t>
            </a:r>
            <a:r>
              <a:rPr lang="en-AU" sz="2000" dirty="0"/>
              <a:t>)</a:t>
            </a:r>
            <a:br>
              <a:rPr lang="en-AU" sz="2000" dirty="0"/>
            </a:br>
            <a:r>
              <a:rPr lang="en-AU" sz="2000" dirty="0"/>
              <a:t>• </a:t>
            </a:r>
            <a:r>
              <a:rPr lang="en-AU" sz="2000" i="1" dirty="0"/>
              <a:t>n* </a:t>
            </a:r>
            <a:r>
              <a:rPr lang="en-AU" sz="2000" dirty="0"/>
              <a:t>stays small in skip-lot mode and increases linearly only after AFI*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371E4-DBED-1CC6-7822-DF54850142B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 l="63309" t="69544" r="11002" b="3722"/>
          <a:stretch>
            <a:fillRect/>
          </a:stretch>
        </p:blipFill>
        <p:spPr>
          <a:xfrm>
            <a:off x="10317874" y="2624427"/>
            <a:ext cx="1656320" cy="64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5F8D0B-ADA8-B7FA-E3E8-47019F54BA5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112416"/>
            <a:ext cx="2233444" cy="740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8FD1D3-9EC9-0516-1FE3-13513ACD7AD6}"/>
              </a:ext>
            </a:extLst>
          </p:cNvPr>
          <p:cNvSpPr txBox="1"/>
          <p:nvPr/>
        </p:nvSpPr>
        <p:spPr>
          <a:xfrm rot="16200000">
            <a:off x="6579127" y="3267045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1F76F-B8C7-5411-A5D5-8D81A8235F1A}"/>
              </a:ext>
            </a:extLst>
          </p:cNvPr>
          <p:cNvSpPr txBox="1"/>
          <p:nvPr/>
        </p:nvSpPr>
        <p:spPr>
          <a:xfrm>
            <a:off x="1280558" y="1237578"/>
            <a:ext cx="6262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Decision variables are decoupled</a:t>
            </a:r>
          </a:p>
        </p:txBody>
      </p:sp>
    </p:spTree>
    <p:extLst>
      <p:ext uri="{BB962C8B-B14F-4D97-AF65-F5344CB8AC3E}">
        <p14:creationId xmlns:p14="http://schemas.microsoft.com/office/powerpoint/2010/main" val="31597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E2B5-10F7-C00D-50FE-699B4394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9083E-654D-FCBE-7130-5A254DC6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4" y="1339786"/>
            <a:ext cx="5045574" cy="4985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D309A-4669-6252-7D48-4F9A6FF2FF69}"/>
              </a:ext>
            </a:extLst>
          </p:cNvPr>
          <p:cNvSpPr/>
          <p:nvPr/>
        </p:nvSpPr>
        <p:spPr>
          <a:xfrm>
            <a:off x="8377476" y="1613194"/>
            <a:ext cx="2862024" cy="133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F57A9-DFDD-B690-1464-F225055AE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942" y="632654"/>
            <a:ext cx="10980058" cy="498941"/>
          </a:xfrm>
        </p:spPr>
        <p:txBody>
          <a:bodyPr>
            <a:normAutofit fontScale="90000"/>
          </a:bodyPr>
          <a:lstStyle/>
          <a:p>
            <a:r>
              <a:rPr lang="en-AU" dirty="0"/>
              <a:t>Leakage versus budget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0A8C20-1FA1-7F5A-670A-50129F276E2D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62884B3-EBD3-4109-7CBF-7ED1FC4D878F}"/>
              </a:ext>
            </a:extLst>
          </p:cNvPr>
          <p:cNvSpPr txBox="1"/>
          <p:nvPr/>
        </p:nvSpPr>
        <p:spPr>
          <a:xfrm>
            <a:off x="189139" y="1613194"/>
            <a:ext cx="8069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• </a:t>
            </a:r>
            <a:r>
              <a:rPr lang="en-AU" b="1" dirty="0"/>
              <a:t>Early reductions come from increasing AFI.</a:t>
            </a:r>
            <a:r>
              <a:rPr lang="en-AU" dirty="0"/>
              <a:t> This has no diminishing returns</a:t>
            </a:r>
          </a:p>
          <a:p>
            <a:br>
              <a:rPr lang="en-AU" dirty="0"/>
            </a:br>
            <a:r>
              <a:rPr lang="en-AU" dirty="0"/>
              <a:t>• </a:t>
            </a:r>
            <a:r>
              <a:rPr lang="en-AU" b="1" dirty="0"/>
              <a:t>Increasing n has diminishing returns</a:t>
            </a:r>
            <a:r>
              <a:rPr lang="en-AU" dirty="0"/>
              <a:t>, especially when overdispersion is high</a:t>
            </a:r>
          </a:p>
          <a:p>
            <a:br>
              <a:rPr lang="en-AU" dirty="0"/>
            </a:br>
            <a:r>
              <a:rPr lang="en-AU" dirty="0"/>
              <a:t>• The key point is the </a:t>
            </a:r>
            <a:r>
              <a:rPr lang="en-AU" b="1" dirty="0"/>
              <a:t>transition</a:t>
            </a:r>
            <a:r>
              <a:rPr lang="en-AU" dirty="0"/>
              <a:t>, when AFI reaches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60FDD-8D47-D859-2957-1C69230E192F}"/>
              </a:ext>
            </a:extLst>
          </p:cNvPr>
          <p:cNvSpPr txBox="1"/>
          <p:nvPr/>
        </p:nvSpPr>
        <p:spPr>
          <a:xfrm>
            <a:off x="9598501" y="1820501"/>
            <a:ext cx="1652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census optimal </a:t>
            </a:r>
          </a:p>
          <a:p>
            <a:r>
              <a:rPr lang="en-US" dirty="0">
                <a:solidFill>
                  <a:srgbClr val="C00000"/>
                </a:solidFill>
              </a:rPr>
              <a:t>(A = 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4E847-C3A9-FEF5-67EF-D7602555C7A5}"/>
              </a:ext>
            </a:extLst>
          </p:cNvPr>
          <p:cNvSpPr txBox="1"/>
          <p:nvPr/>
        </p:nvSpPr>
        <p:spPr>
          <a:xfrm>
            <a:off x="8377476" y="1820501"/>
            <a:ext cx="1061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Skip-lot optimal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(A &lt; 1)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35EAC-CF9C-7AB0-53EC-DC55DF8B5B34}"/>
              </a:ext>
            </a:extLst>
          </p:cNvPr>
          <p:cNvCxnSpPr/>
          <p:nvPr/>
        </p:nvCxnSpPr>
        <p:spPr>
          <a:xfrm flipV="1">
            <a:off x="9344025" y="1613194"/>
            <a:ext cx="0" cy="3463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81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C48E2-0842-5563-0047-662E3EADC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FE1DFA-69B3-03E3-1D01-B8BF6A2931DB}"/>
              </a:ext>
            </a:extLst>
          </p:cNvPr>
          <p:cNvSpPr/>
          <p:nvPr/>
        </p:nvSpPr>
        <p:spPr>
          <a:xfrm>
            <a:off x="561975" y="5460951"/>
            <a:ext cx="8705849" cy="4593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25EE1-A64F-F789-1C19-73384A7E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8" y="168801"/>
            <a:ext cx="9887983" cy="989117"/>
          </a:xfrm>
        </p:spPr>
        <p:txBody>
          <a:bodyPr/>
          <a:lstStyle/>
          <a:p>
            <a:r>
              <a:rPr lang="en-AU" sz="2800" dirty="0"/>
              <a:t>Context: we need clear rules for </a:t>
            </a:r>
            <a:r>
              <a:rPr lang="en-US" sz="2800" dirty="0"/>
              <a:t>using skip-lot sampling in border biosecurity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E06D51-4F7D-0AC7-1079-3A44AB2683DE}"/>
              </a:ext>
            </a:extLst>
          </p:cNvPr>
          <p:cNvCxnSpPr/>
          <p:nvPr/>
        </p:nvCxnSpPr>
        <p:spPr>
          <a:xfrm>
            <a:off x="1300294" y="1149292"/>
            <a:ext cx="97983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4E997D-43C5-7FC1-78F2-3EE12C5D5CB9}"/>
              </a:ext>
            </a:extLst>
          </p:cNvPr>
          <p:cNvSpPr txBox="1"/>
          <p:nvPr/>
        </p:nvSpPr>
        <p:spPr>
          <a:xfrm>
            <a:off x="649316" y="1519087"/>
            <a:ext cx="115426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Situation</a:t>
            </a:r>
          </a:p>
          <a:p>
            <a:r>
              <a:rPr lang="en-US" sz="2000" dirty="0"/>
              <a:t>• I</a:t>
            </a:r>
            <a:r>
              <a:rPr lang="en-AU" sz="2000" dirty="0" err="1"/>
              <a:t>nspecting</a:t>
            </a:r>
            <a:r>
              <a:rPr lang="en-AU" sz="2000" dirty="0"/>
              <a:t> consignments at the border helps prevent pests entering the country</a:t>
            </a:r>
          </a:p>
          <a:p>
            <a:endParaRPr lang="en-US" sz="2000" dirty="0"/>
          </a:p>
          <a:p>
            <a:r>
              <a:rPr lang="en-US" sz="2000" b="1" dirty="0"/>
              <a:t>Complication</a:t>
            </a:r>
          </a:p>
          <a:p>
            <a:pPr>
              <a:buNone/>
            </a:pPr>
            <a:r>
              <a:rPr lang="en-US" sz="2000" dirty="0"/>
              <a:t>• </a:t>
            </a:r>
            <a:r>
              <a:rPr lang="en-AU" sz="2000" dirty="0"/>
              <a:t>Trade volume keep increasing but budgets do not</a:t>
            </a:r>
            <a:br>
              <a:rPr lang="en-AU" sz="2000" dirty="0"/>
            </a:br>
            <a:r>
              <a:rPr lang="en-AU" sz="2000" dirty="0"/>
              <a:t>• Current standards assume full census and a fixed sample size (e.g., 600 units)</a:t>
            </a:r>
          </a:p>
          <a:p>
            <a:pPr>
              <a:buNone/>
            </a:pPr>
            <a:endParaRPr lang="en-AU" sz="2000" b="1" dirty="0"/>
          </a:p>
          <a:p>
            <a:pPr>
              <a:buNone/>
            </a:pPr>
            <a:endParaRPr lang="en-AU" sz="2000" b="1" dirty="0"/>
          </a:p>
          <a:p>
            <a:r>
              <a:rPr lang="en-US" sz="2000" dirty="0"/>
              <a:t>• Many pathways are low risk or have strong compliance</a:t>
            </a:r>
            <a:br>
              <a:rPr lang="en-US" sz="2000" dirty="0"/>
            </a:br>
            <a:r>
              <a:rPr lang="en-US" sz="2000" dirty="0"/>
              <a:t>• Skip-lot sampling (inspect only some consignments) is already used in practice, but without clear rules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Goal: </a:t>
            </a:r>
            <a:r>
              <a:rPr lang="en-US" sz="2000" dirty="0"/>
              <a:t>Develop a principled rule for when skip lot sampling is appropriate</a:t>
            </a:r>
          </a:p>
        </p:txBody>
      </p:sp>
    </p:spTree>
    <p:extLst>
      <p:ext uri="{BB962C8B-B14F-4D97-AF65-F5344CB8AC3E}">
        <p14:creationId xmlns:p14="http://schemas.microsoft.com/office/powerpoint/2010/main" val="15231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2F22-DC1E-A744-A48A-6E7BAACA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9FCD-CE5A-79C7-3833-97F7AC38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28" y="615562"/>
            <a:ext cx="8963137" cy="498941"/>
          </a:xfrm>
        </p:spPr>
        <p:txBody>
          <a:bodyPr>
            <a:noAutofit/>
          </a:bodyPr>
          <a:lstStyle/>
          <a:p>
            <a:r>
              <a:rPr lang="en-AU" dirty="0"/>
              <a:t>When is skip-lot optimal? (decision rule)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B2F998-EFBD-5A0E-56E3-8250FB09D2B0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F1C51C9-44DA-D108-1B97-0B84F246D628}"/>
              </a:ext>
            </a:extLst>
          </p:cNvPr>
          <p:cNvGrpSpPr/>
          <p:nvPr/>
        </p:nvGrpSpPr>
        <p:grpSpPr>
          <a:xfrm>
            <a:off x="1176966" y="1381841"/>
            <a:ext cx="8399592" cy="3797633"/>
            <a:chOff x="4937761" y="1655791"/>
            <a:chExt cx="7138954" cy="32276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053D27-00E3-D8F1-7A67-642C052D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761" y="1655791"/>
              <a:ext cx="7138954" cy="32276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009FBF-41E4-9D49-CF28-CA6E06120C22}"/>
                    </a:ext>
                  </a:extLst>
                </p:cNvPr>
                <p:cNvSpPr txBox="1"/>
                <p:nvPr/>
              </p:nvSpPr>
              <p:spPr>
                <a:xfrm>
                  <a:off x="7469169" y="2754176"/>
                  <a:ext cx="1949151" cy="6108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ar-AE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r>
                          <a:rPr lang="ar-AE" i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ar-AE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i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ar-A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ar-AE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009FBF-41E4-9D49-CF28-CA6E06120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169" y="2754176"/>
                  <a:ext cx="1949151" cy="6108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DD9E67-CA47-7C0B-F0C3-F5E841655E7C}"/>
              </a:ext>
            </a:extLst>
          </p:cNvPr>
          <p:cNvSpPr txBox="1"/>
          <p:nvPr/>
        </p:nvSpPr>
        <p:spPr>
          <a:xfrm>
            <a:off x="751167" y="5276104"/>
            <a:ext cx="8566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• Skip-lot is optimal when the budget per consignment is </a:t>
            </a:r>
            <a:r>
              <a:rPr lang="en-AU" sz="2000" b="1" dirty="0"/>
              <a:t>below the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AF15E-372F-C6E9-19EF-EEDEA8DD34EF}"/>
                  </a:ext>
                </a:extLst>
              </p:cNvPr>
              <p:cNvSpPr txBox="1"/>
              <p:nvPr/>
            </p:nvSpPr>
            <p:spPr>
              <a:xfrm>
                <a:off x="751167" y="5676214"/>
                <a:ext cx="7340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sz="2000" dirty="0"/>
                  <a:t>• The threshold depends on </a:t>
                </a:r>
                <a:r>
                  <a:rPr lang="en-AU" sz="2000" b="1" dirty="0"/>
                  <a:t>overdispersion</a:t>
                </a:r>
                <a:r>
                  <a:rPr lang="en-AU" sz="2000" dirty="0"/>
                  <a:t> (1/</a:t>
                </a:r>
                <a:r>
                  <a:rPr lang="el-GR" sz="2000" dirty="0"/>
                  <a:t>β</a:t>
                </a:r>
                <a:r>
                  <a:rPr lang="en-AU" sz="2000" dirty="0"/>
                  <a:t>) and </a:t>
                </a:r>
                <a:r>
                  <a:rPr lang="en-AU" sz="2000" b="1" dirty="0"/>
                  <a:t>costs</a:t>
                </a:r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AF15E-372F-C6E9-19EF-EEDEA8DD3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67" y="5676214"/>
                <a:ext cx="7340613" cy="400110"/>
              </a:xfrm>
              <a:prstGeom prst="rect">
                <a:avLst/>
              </a:prstGeom>
              <a:blipFill>
                <a:blip r:embed="rId6"/>
                <a:stretch>
                  <a:fillRect l="-831" t="-7576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46672AC-A72F-16FD-64BE-AF66B576FADD}"/>
              </a:ext>
            </a:extLst>
          </p:cNvPr>
          <p:cNvSpPr/>
          <p:nvPr/>
        </p:nvSpPr>
        <p:spPr>
          <a:xfrm>
            <a:off x="3976587" y="2513329"/>
            <a:ext cx="2668680" cy="1015148"/>
          </a:xfrm>
          <a:prstGeom prst="ellipse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BF52B-8373-B8D2-C3A1-E334C73DE4A5}"/>
              </a:ext>
            </a:extLst>
          </p:cNvPr>
          <p:cNvSpPr txBox="1"/>
          <p:nvPr/>
        </p:nvSpPr>
        <p:spPr>
          <a:xfrm>
            <a:off x="751166" y="6076324"/>
            <a:ext cx="8566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• Above the threshold, </a:t>
            </a:r>
            <a:r>
              <a:rPr lang="en-AU" sz="2000" b="1" dirty="0"/>
              <a:t>full census</a:t>
            </a:r>
            <a:r>
              <a:rPr lang="en-AU" sz="2000" dirty="0"/>
              <a:t> is optimal</a:t>
            </a:r>
          </a:p>
        </p:txBody>
      </p:sp>
    </p:spTree>
    <p:extLst>
      <p:ext uri="{BB962C8B-B14F-4D97-AF65-F5344CB8AC3E}">
        <p14:creationId xmlns:p14="http://schemas.microsoft.com/office/powerpoint/2010/main" val="408167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FBA0-1147-04DB-528E-D7FF2A31C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CD89EE-0CDB-FF42-4B60-559FCB0920A9}"/>
              </a:ext>
            </a:extLst>
          </p:cNvPr>
          <p:cNvSpPr txBox="1"/>
          <p:nvPr/>
        </p:nvSpPr>
        <p:spPr>
          <a:xfrm>
            <a:off x="5839398" y="2562375"/>
            <a:ext cx="216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high </a:t>
            </a:r>
          </a:p>
          <a:p>
            <a:r>
              <a:rPr lang="en-AU" dirty="0"/>
              <a:t>overdispersion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05040-2D79-2C12-7DF9-3D17D425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28" y="615562"/>
            <a:ext cx="11388532" cy="498941"/>
          </a:xfrm>
        </p:spPr>
        <p:txBody>
          <a:bodyPr>
            <a:noAutofit/>
          </a:bodyPr>
          <a:lstStyle/>
          <a:p>
            <a:r>
              <a:rPr lang="en-AU" dirty="0"/>
              <a:t>Optimal </a:t>
            </a:r>
            <a:r>
              <a:rPr lang="en-AU" i="1" dirty="0"/>
              <a:t>n*</a:t>
            </a:r>
            <a:r>
              <a:rPr lang="en-AU" dirty="0"/>
              <a:t> in skip-lot is often well below 600 units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FC1528-5372-B15A-93C8-B42CEF38880F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B24923-5115-89C1-1965-02F9D79FCA2B}"/>
              </a:ext>
            </a:extLst>
          </p:cNvPr>
          <p:cNvSpPr txBox="1"/>
          <p:nvPr/>
        </p:nvSpPr>
        <p:spPr>
          <a:xfrm>
            <a:off x="1076960" y="176835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000" dirty="0"/>
              <a:t>• In skip-lot mode: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B9FD-E31E-47DD-1391-E0432E790FED}"/>
              </a:ext>
            </a:extLst>
          </p:cNvPr>
          <p:cNvSpPr txBox="1"/>
          <p:nvPr/>
        </p:nvSpPr>
        <p:spPr>
          <a:xfrm>
            <a:off x="1076959" y="2647044"/>
            <a:ext cx="983869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dirty="0"/>
              <a:t>• </a:t>
            </a:r>
            <a:r>
              <a:rPr lang="en-AU" sz="2000" i="1" dirty="0"/>
              <a:t>n*</a:t>
            </a:r>
            <a:r>
              <a:rPr lang="en-AU" sz="2000" dirty="0"/>
              <a:t> often much lower than 600: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68488B-2B81-7382-4C19-2F94D7D1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2" y="3150179"/>
            <a:ext cx="3357406" cy="2108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D5859-BDB6-CDC0-E6A9-9C6FC09261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165" t="21216" b="52051"/>
          <a:stretch>
            <a:fillRect/>
          </a:stretch>
        </p:blipFill>
        <p:spPr>
          <a:xfrm>
            <a:off x="3170646" y="1587434"/>
            <a:ext cx="1725550" cy="7922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7D2FCE-5E07-C818-A811-4E22DC606F01}"/>
              </a:ext>
            </a:extLst>
          </p:cNvPr>
          <p:cNvCxnSpPr>
            <a:cxnSpLocks/>
          </p:cNvCxnSpPr>
          <p:nvPr/>
        </p:nvCxnSpPr>
        <p:spPr>
          <a:xfrm>
            <a:off x="6622742" y="2773675"/>
            <a:ext cx="1248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21FC4F-C9A6-1B0B-38DB-A4CDC32D1448}"/>
              </a:ext>
            </a:extLst>
          </p:cNvPr>
          <p:cNvCxnSpPr>
            <a:cxnSpLocks/>
          </p:cNvCxnSpPr>
          <p:nvPr/>
        </p:nvCxnSpPr>
        <p:spPr>
          <a:xfrm>
            <a:off x="4033421" y="4451381"/>
            <a:ext cx="0" cy="41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D6724E-F419-0DFC-5728-964F9E5C1722}"/>
              </a:ext>
            </a:extLst>
          </p:cNvPr>
          <p:cNvSpPr txBox="1"/>
          <p:nvPr/>
        </p:nvSpPr>
        <p:spPr>
          <a:xfrm>
            <a:off x="7870866" y="2562376"/>
            <a:ext cx="216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low </a:t>
            </a:r>
          </a:p>
          <a:p>
            <a:r>
              <a:rPr lang="en-AU" dirty="0"/>
              <a:t>overdispersion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63C60-BE45-3993-6EF8-94543008D67F}"/>
              </a:ext>
            </a:extLst>
          </p:cNvPr>
          <p:cNvSpPr txBox="1"/>
          <p:nvPr/>
        </p:nvSpPr>
        <p:spPr>
          <a:xfrm>
            <a:off x="3211053" y="4868391"/>
            <a:ext cx="216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Consignment more expensive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261789-2AC0-4E1E-F5CC-F55EFAECED4E}"/>
              </a:ext>
            </a:extLst>
          </p:cNvPr>
          <p:cNvSpPr txBox="1"/>
          <p:nvPr/>
        </p:nvSpPr>
        <p:spPr>
          <a:xfrm>
            <a:off x="3275222" y="3768165"/>
            <a:ext cx="1716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Inspect a unit more expensive</a:t>
            </a:r>
          </a:p>
        </p:txBody>
      </p:sp>
    </p:spTree>
    <p:extLst>
      <p:ext uri="{BB962C8B-B14F-4D97-AF65-F5344CB8AC3E}">
        <p14:creationId xmlns:p14="http://schemas.microsoft.com/office/powerpoint/2010/main" val="268164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BC7EF-6135-EEF2-56FF-E2414E1C9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0A83-1D25-0E04-2723-1B746105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02" y="274627"/>
            <a:ext cx="5260491" cy="887360"/>
          </a:xfrm>
        </p:spPr>
        <p:txBody>
          <a:bodyPr/>
          <a:lstStyle/>
          <a:p>
            <a:r>
              <a:rPr lang="en-AU" dirty="0"/>
              <a:t>Take home messages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18B9BC-4F9C-EDE9-2746-1F4E2C790614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81F086-731E-C70C-04ED-42FD447CEDC2}"/>
              </a:ext>
            </a:extLst>
          </p:cNvPr>
          <p:cNvSpPr txBox="1"/>
          <p:nvPr/>
        </p:nvSpPr>
        <p:spPr>
          <a:xfrm>
            <a:off x="622489" y="2020898"/>
            <a:ext cx="110324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• </a:t>
            </a:r>
            <a:r>
              <a:rPr lang="en-US" altLang="en-US" sz="2400" dirty="0"/>
              <a:t>Skip-lot is optimal only when budget are tight and overdispersion is low</a:t>
            </a:r>
          </a:p>
          <a:p>
            <a:endParaRPr lang="en-US" altLang="en-US" sz="2400" dirty="0"/>
          </a:p>
          <a:p>
            <a:r>
              <a:rPr lang="en-AU" sz="2400" dirty="0"/>
              <a:t>• If resource allows -&gt; increase </a:t>
            </a:r>
            <a:r>
              <a:rPr lang="en-AU" sz="2400" i="1" dirty="0"/>
              <a:t>AFI</a:t>
            </a:r>
            <a:r>
              <a:rPr lang="en-AU" sz="2400" dirty="0"/>
              <a:t>; once in full census -&gt; increase </a:t>
            </a:r>
            <a:r>
              <a:rPr lang="en-AU" sz="2400" i="1" dirty="0"/>
              <a:t>n</a:t>
            </a:r>
          </a:p>
          <a:p>
            <a:br>
              <a:rPr lang="en-AU" sz="2400" dirty="0"/>
            </a:br>
            <a:r>
              <a:rPr lang="en-AU" sz="2400" dirty="0"/>
              <a:t>• Increasing </a:t>
            </a:r>
            <a:r>
              <a:rPr lang="en-AU" sz="2400" i="1" dirty="0"/>
              <a:t>AFI</a:t>
            </a:r>
            <a:r>
              <a:rPr lang="en-AU" sz="2400" dirty="0"/>
              <a:t> has no diminishing returns; </a:t>
            </a:r>
            <a:r>
              <a:rPr lang="en-AU" sz="2400" i="1" dirty="0"/>
              <a:t>n</a:t>
            </a:r>
            <a:r>
              <a:rPr lang="en-AU" sz="2400" dirty="0"/>
              <a:t> has diminishing returns</a:t>
            </a:r>
          </a:p>
          <a:p>
            <a:endParaRPr lang="en-AU" sz="2400" dirty="0"/>
          </a:p>
          <a:p>
            <a:r>
              <a:rPr lang="en-AU" sz="2400" dirty="0"/>
              <a:t>• 600-unit samples often larger than needed</a:t>
            </a:r>
          </a:p>
          <a:p>
            <a:endParaRPr lang="en-AU" sz="2400" dirty="0"/>
          </a:p>
          <a:p>
            <a:r>
              <a:rPr lang="en-AU" sz="2400" dirty="0"/>
              <a:t>• Optimisation provides a principled way to choose your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22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A35A743-2F98-4896-A068-CB51F77A9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813" y="2488579"/>
            <a:ext cx="6258492" cy="1152372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      Any questions?</a:t>
            </a:r>
            <a:endParaRPr lang="en-A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8BF2-BBF7-4527-9DC8-3111F4953C3A}"/>
              </a:ext>
            </a:extLst>
          </p:cNvPr>
          <p:cNvSpPr txBox="1">
            <a:spLocks/>
          </p:cNvSpPr>
          <p:nvPr/>
        </p:nvSpPr>
        <p:spPr>
          <a:xfrm>
            <a:off x="417910" y="6100677"/>
            <a:ext cx="5646006" cy="102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raphael.trouve@unimelb.edu.au</a:t>
            </a:r>
          </a:p>
          <a:p>
            <a:r>
              <a:rPr lang="en-US" b="0" dirty="0"/>
              <a:t>apro@unimelb.edu.au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52253-4F31-428E-95E6-5613EDBFDD5F}"/>
              </a:ext>
            </a:extLst>
          </p:cNvPr>
          <p:cNvSpPr txBox="1"/>
          <p:nvPr/>
        </p:nvSpPr>
        <p:spPr>
          <a:xfrm>
            <a:off x="417910" y="4455315"/>
            <a:ext cx="116343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</a:rPr>
              <a:t>Trouvé </a:t>
            </a:r>
            <a:r>
              <a:rPr lang="en-US" sz="1600" dirty="0">
                <a:solidFill>
                  <a:schemeClr val="bg1"/>
                </a:solidFill>
              </a:rPr>
              <a:t>and Robinson,</a:t>
            </a:r>
            <a:r>
              <a:rPr lang="en-US" sz="16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2024. </a:t>
            </a:r>
            <a:r>
              <a:rPr lang="en-AU" sz="1600" dirty="0">
                <a:solidFill>
                  <a:schemeClr val="bg1"/>
                </a:solidFill>
              </a:rPr>
              <a:t>Efficient border biosecurity inspection leverages superspreading to reduce biological invasion risk</a:t>
            </a:r>
            <a:r>
              <a:rPr lang="en-US" sz="16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Risk Analysis.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AU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23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D9DD0-22E4-88EA-D714-9C390797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B08A-3859-FCE4-BC32-A1516490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634597"/>
            <a:ext cx="11367188" cy="498941"/>
          </a:xfrm>
        </p:spPr>
        <p:txBody>
          <a:bodyPr>
            <a:normAutofit/>
          </a:bodyPr>
          <a:lstStyle/>
          <a:p>
            <a:r>
              <a:rPr lang="en-AU" sz="2800" dirty="0"/>
              <a:t>How CSP parameters (</a:t>
            </a:r>
            <a:r>
              <a:rPr lang="en-AU" sz="2800" dirty="0" err="1"/>
              <a:t>i</a:t>
            </a:r>
            <a:r>
              <a:rPr lang="en-AU" sz="2800" dirty="0"/>
              <a:t>, f) relate to AFI</a:t>
            </a:r>
            <a:endParaRPr lang="en-US" sz="28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22DF30-1BA2-3327-BBE9-F5C13224D4CC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2D47039-EE23-991A-11D7-8E06EA23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962"/>
          <a:stretch>
            <a:fillRect/>
          </a:stretch>
        </p:blipFill>
        <p:spPr>
          <a:xfrm>
            <a:off x="1801257" y="4494883"/>
            <a:ext cx="10390743" cy="2215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22910-A236-5C3F-74BA-1C5EA7C889E7}"/>
              </a:ext>
            </a:extLst>
          </p:cNvPr>
          <p:cNvSpPr txBox="1"/>
          <p:nvPr/>
        </p:nvSpPr>
        <p:spPr>
          <a:xfrm>
            <a:off x="887636" y="1351676"/>
            <a:ext cx="96947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/>
              <a:t>• </a:t>
            </a:r>
            <a:r>
              <a:rPr lang="en-AU" sz="2400" b="1" dirty="0" err="1"/>
              <a:t>i</a:t>
            </a:r>
            <a:r>
              <a:rPr lang="en-AU" sz="2400" b="1" dirty="0"/>
              <a:t> and f are not decision variables</a:t>
            </a:r>
            <a:br>
              <a:rPr lang="en-AU" sz="2400" dirty="0"/>
            </a:br>
            <a:r>
              <a:rPr lang="en-AU" sz="2400" dirty="0"/>
              <a:t> AFI and n determine performance</a:t>
            </a:r>
          </a:p>
          <a:p>
            <a:endParaRPr lang="en-AU" sz="2400" dirty="0"/>
          </a:p>
          <a:p>
            <a:r>
              <a:rPr lang="en-AU" sz="2400" dirty="0"/>
              <a:t>• </a:t>
            </a:r>
            <a:r>
              <a:rPr lang="en-AU" sz="2400" b="1" dirty="0"/>
              <a:t>CSP(</a:t>
            </a:r>
            <a:r>
              <a:rPr lang="en-AU" sz="2400" b="1" dirty="0" err="1"/>
              <a:t>i,f</a:t>
            </a:r>
            <a:r>
              <a:rPr lang="en-AU" sz="2400" b="1" dirty="0"/>
              <a:t>) just produces a long-run inspection fraction = AFI</a:t>
            </a:r>
            <a:br>
              <a:rPr lang="en-AU" sz="2400" dirty="0"/>
            </a:br>
            <a:r>
              <a:rPr lang="en-AU" sz="2400" dirty="0"/>
              <a:t> Different (</a:t>
            </a:r>
            <a:r>
              <a:rPr lang="en-AU" sz="2400" dirty="0" err="1"/>
              <a:t>i,f</a:t>
            </a:r>
            <a:r>
              <a:rPr lang="en-AU" sz="2400" dirty="0"/>
              <a:t>) pairs can give the same AFI</a:t>
            </a:r>
          </a:p>
          <a:p>
            <a:endParaRPr lang="en-AU" sz="2400" dirty="0"/>
          </a:p>
          <a:p>
            <a:r>
              <a:rPr lang="en-AU" sz="2400" dirty="0"/>
              <a:t>• </a:t>
            </a:r>
            <a:r>
              <a:rPr lang="en-AU" sz="2400" b="1" dirty="0"/>
              <a:t>If needed, we can recover (</a:t>
            </a:r>
            <a:r>
              <a:rPr lang="en-AU" sz="2400" b="1" dirty="0" err="1"/>
              <a:t>i,f</a:t>
            </a:r>
            <a:r>
              <a:rPr lang="en-AU" sz="2400" b="1" dirty="0"/>
              <a:t>) from a target AFI*</a:t>
            </a:r>
            <a:br>
              <a:rPr lang="en-AU" sz="2400" dirty="0"/>
            </a:br>
            <a:r>
              <a:rPr lang="en-AU" sz="2400" dirty="0"/>
              <a:t> Fix one (e.g., I = 5) and solve for f</a:t>
            </a:r>
          </a:p>
        </p:txBody>
      </p:sp>
    </p:spTree>
    <p:extLst>
      <p:ext uri="{BB962C8B-B14F-4D97-AF65-F5344CB8AC3E}">
        <p14:creationId xmlns:p14="http://schemas.microsoft.com/office/powerpoint/2010/main" val="230866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992BA-8153-B495-F9E3-7DCD9F21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2E12A5-8F8D-6BEA-635E-DC899ECB2F0E}"/>
              </a:ext>
            </a:extLst>
          </p:cNvPr>
          <p:cNvSpPr/>
          <p:nvPr/>
        </p:nvSpPr>
        <p:spPr>
          <a:xfrm>
            <a:off x="2276475" y="6209208"/>
            <a:ext cx="6981826" cy="5201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BF4054-991D-177B-E94A-D0ADF6C6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86" r="50689" b="11283"/>
          <a:stretch>
            <a:fillRect/>
          </a:stretch>
        </p:blipFill>
        <p:spPr>
          <a:xfrm>
            <a:off x="1005515" y="1959365"/>
            <a:ext cx="3426024" cy="4222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A8CAC-885C-71C1-21AB-78AD75D1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89" t="33044" b="11283"/>
          <a:stretch/>
        </p:blipFill>
        <p:spPr>
          <a:xfrm>
            <a:off x="6866807" y="3123349"/>
            <a:ext cx="3426024" cy="291160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988490F-FC01-431B-E0A4-92D2B5BC051E}"/>
              </a:ext>
            </a:extLst>
          </p:cNvPr>
          <p:cNvSpPr txBox="1">
            <a:spLocks/>
          </p:cNvSpPr>
          <p:nvPr/>
        </p:nvSpPr>
        <p:spPr>
          <a:xfrm>
            <a:off x="1300294" y="543615"/>
            <a:ext cx="10720256" cy="54730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Inspection capacity struggles to keep pace with trade volume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CEF434-FBE2-CECB-1F7F-F46801839232}"/>
              </a:ext>
            </a:extLst>
          </p:cNvPr>
          <p:cNvCxnSpPr>
            <a:cxnSpLocks/>
          </p:cNvCxnSpPr>
          <p:nvPr/>
        </p:nvCxnSpPr>
        <p:spPr>
          <a:xfrm>
            <a:off x="1300294" y="1148977"/>
            <a:ext cx="102187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498A52-D610-0076-98E3-630BF5A663D1}"/>
              </a:ext>
            </a:extLst>
          </p:cNvPr>
          <p:cNvSpPr txBox="1"/>
          <p:nvPr/>
        </p:nvSpPr>
        <p:spPr>
          <a:xfrm>
            <a:off x="2127769" y="3162473"/>
            <a:ext cx="2877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Sikes et al. (2018)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7A5FB8-142A-F765-A2AA-BD398309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89" b="67011"/>
          <a:stretch/>
        </p:blipFill>
        <p:spPr>
          <a:xfrm>
            <a:off x="8810268" y="2090909"/>
            <a:ext cx="2264049" cy="1140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1186BE-E5CC-589A-8E65-0B5D724945B8}"/>
              </a:ext>
            </a:extLst>
          </p:cNvPr>
          <p:cNvSpPr txBox="1"/>
          <p:nvPr/>
        </p:nvSpPr>
        <p:spPr>
          <a:xfrm>
            <a:off x="2804751" y="6290513"/>
            <a:ext cx="679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Inspection capacity and budgets have not grown at the same pace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36E81F-753A-72A7-83A0-F369D69C7779}"/>
              </a:ext>
            </a:extLst>
          </p:cNvPr>
          <p:cNvSpPr/>
          <p:nvPr/>
        </p:nvSpPr>
        <p:spPr>
          <a:xfrm>
            <a:off x="2456783" y="6355691"/>
            <a:ext cx="362309" cy="2415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2C2E8-A14B-24B8-53D7-896F0E4DCB50}"/>
              </a:ext>
            </a:extLst>
          </p:cNvPr>
          <p:cNvCxnSpPr>
            <a:cxnSpLocks/>
          </p:cNvCxnSpPr>
          <p:nvPr/>
        </p:nvCxnSpPr>
        <p:spPr>
          <a:xfrm>
            <a:off x="1988188" y="1858511"/>
            <a:ext cx="20801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4FDF85-00CD-3824-7173-34A264C6EB95}"/>
              </a:ext>
            </a:extLst>
          </p:cNvPr>
          <p:cNvCxnSpPr>
            <a:cxnSpLocks/>
          </p:cNvCxnSpPr>
          <p:nvPr/>
        </p:nvCxnSpPr>
        <p:spPr>
          <a:xfrm>
            <a:off x="7373683" y="1892551"/>
            <a:ext cx="20801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4EF03F-120D-066F-8BCB-344D9E42B98E}"/>
              </a:ext>
            </a:extLst>
          </p:cNvPr>
          <p:cNvSpPr txBox="1"/>
          <p:nvPr/>
        </p:nvSpPr>
        <p:spPr>
          <a:xfrm>
            <a:off x="1181133" y="1323960"/>
            <a:ext cx="4586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94183"/>
                </a:solidFill>
              </a:rPr>
              <a:t>Trade volumes are increasing</a:t>
            </a:r>
            <a:endParaRPr lang="en-AU" sz="2400" b="1" dirty="0">
              <a:solidFill>
                <a:srgbClr val="09418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DC523-6FCB-618E-8736-B100E6989C3E}"/>
              </a:ext>
            </a:extLst>
          </p:cNvPr>
          <p:cNvSpPr txBox="1"/>
          <p:nvPr/>
        </p:nvSpPr>
        <p:spPr>
          <a:xfrm>
            <a:off x="6215968" y="1323228"/>
            <a:ext cx="6084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chemeClr val="tx2"/>
                </a:solidFill>
              </a:rPr>
              <a:t>Pest arrival scales with trade volume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5022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4CC9-F7F8-BD7A-E32D-6C2DB04D7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D792A4F-500F-63B9-1BB0-D79A4BD3983D}"/>
              </a:ext>
            </a:extLst>
          </p:cNvPr>
          <p:cNvSpPr txBox="1"/>
          <p:nvPr/>
        </p:nvSpPr>
        <p:spPr>
          <a:xfrm>
            <a:off x="136753" y="1658321"/>
            <a:ext cx="12055247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Inspect every consignment (</a:t>
            </a:r>
            <a:r>
              <a:rPr lang="en-AU" b="1" dirty="0"/>
              <a:t>full census</a:t>
            </a:r>
            <a:r>
              <a:rPr lang="en-AU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Use a </a:t>
            </a:r>
            <a:r>
              <a:rPr lang="en-AU" b="1" dirty="0"/>
              <a:t>fixed sample size </a:t>
            </a:r>
            <a:r>
              <a:rPr lang="en-AU" dirty="0"/>
              <a:t>(often 600 units)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Based on acceptance-sampling (ISPM31): e.g., reject </a:t>
            </a:r>
            <a:r>
              <a:rPr lang="en-AU" b="1" dirty="0"/>
              <a:t>95%</a:t>
            </a:r>
            <a:r>
              <a:rPr lang="en-AU" dirty="0"/>
              <a:t> of consignments with p = </a:t>
            </a:r>
            <a:r>
              <a:rPr lang="en-AU" b="1" dirty="0"/>
              <a:t>0.5%</a:t>
            </a:r>
            <a:r>
              <a:rPr lang="en-AU" dirty="0"/>
              <a:t> infestation rate</a:t>
            </a: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235D6-FC38-4B6F-14F7-7032E653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938" y="1336452"/>
            <a:ext cx="4334309" cy="1788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47FF6-ADB7-7769-6F74-F8234F1D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579825"/>
            <a:ext cx="9630098" cy="498941"/>
          </a:xfrm>
        </p:spPr>
        <p:txBody>
          <a:bodyPr>
            <a:noAutofit/>
          </a:bodyPr>
          <a:lstStyle/>
          <a:p>
            <a:r>
              <a:rPr lang="en-AU" sz="2800" dirty="0"/>
              <a:t>The mainstream approach to border biosecurity</a:t>
            </a:r>
            <a:endParaRPr lang="en-US" sz="3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3092A1-A62E-3E0A-15D2-7672AF3AAC6E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64BD23-B291-1D21-8A30-C115C4A1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392" b="33736"/>
          <a:stretch>
            <a:fillRect/>
          </a:stretch>
        </p:blipFill>
        <p:spPr>
          <a:xfrm>
            <a:off x="2445787" y="4087974"/>
            <a:ext cx="6650770" cy="754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79D19-C8AB-A99D-7323-53531D9816B4}"/>
              </a:ext>
            </a:extLst>
          </p:cNvPr>
          <p:cNvSpPr txBox="1"/>
          <p:nvPr/>
        </p:nvSpPr>
        <p:spPr>
          <a:xfrm>
            <a:off x="2974155" y="41383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Pr</a:t>
            </a:r>
            <a:r>
              <a:rPr lang="en-AU" dirty="0"/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1F054-BC35-E880-A8C9-948712F22E98}"/>
              </a:ext>
            </a:extLst>
          </p:cNvPr>
          <p:cNvSpPr txBox="1"/>
          <p:nvPr/>
        </p:nvSpPr>
        <p:spPr>
          <a:xfrm>
            <a:off x="4517640" y="41525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) =</a:t>
            </a:r>
          </a:p>
        </p:txBody>
      </p:sp>
    </p:spTree>
    <p:extLst>
      <p:ext uri="{BB962C8B-B14F-4D97-AF65-F5344CB8AC3E}">
        <p14:creationId xmlns:p14="http://schemas.microsoft.com/office/powerpoint/2010/main" val="289940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CD22-37CE-5B4A-1795-9FD65EEE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3AA207-9AB7-D12C-D351-718EDCECDD6A}"/>
              </a:ext>
            </a:extLst>
          </p:cNvPr>
          <p:cNvSpPr/>
          <p:nvPr/>
        </p:nvSpPr>
        <p:spPr>
          <a:xfrm>
            <a:off x="136753" y="6018119"/>
            <a:ext cx="11838229" cy="5201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• These </a:t>
            </a:r>
            <a:r>
              <a:rPr lang="en-US" b="1" dirty="0">
                <a:solidFill>
                  <a:schemeClr val="tx1"/>
                </a:solidFill>
              </a:rPr>
              <a:t>parameters are arbitrary </a:t>
            </a:r>
            <a:r>
              <a:rPr lang="en-US" dirty="0">
                <a:solidFill>
                  <a:schemeClr val="tx1"/>
                </a:solidFill>
              </a:rPr>
              <a:t>and were designed for </a:t>
            </a:r>
            <a:r>
              <a:rPr lang="en-US" b="1" dirty="0">
                <a:solidFill>
                  <a:schemeClr val="tx1"/>
                </a:solidFill>
              </a:rPr>
              <a:t>consignment-level compliance</a:t>
            </a:r>
            <a:r>
              <a:rPr lang="en-US" dirty="0">
                <a:solidFill>
                  <a:schemeClr val="tx1"/>
                </a:solidFill>
              </a:rPr>
              <a:t>, not pathway-level risk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24BF74-EAA4-21EA-E880-8CE93985711B}"/>
              </a:ext>
            </a:extLst>
          </p:cNvPr>
          <p:cNvSpPr txBox="1"/>
          <p:nvPr/>
        </p:nvSpPr>
        <p:spPr>
          <a:xfrm>
            <a:off x="136753" y="1658321"/>
            <a:ext cx="12055247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Inspect every consignment (</a:t>
            </a:r>
            <a:r>
              <a:rPr lang="en-AU" b="1" dirty="0"/>
              <a:t>full census</a:t>
            </a:r>
            <a:r>
              <a:rPr lang="en-AU" dirty="0"/>
              <a:t>)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Use a </a:t>
            </a:r>
            <a:r>
              <a:rPr lang="en-AU" b="1" dirty="0"/>
              <a:t>fixed sample size </a:t>
            </a:r>
            <a:r>
              <a:rPr lang="en-AU" dirty="0"/>
              <a:t>(often 600 units)</a:t>
            </a:r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• </a:t>
            </a:r>
            <a:r>
              <a:rPr lang="en-AU" dirty="0"/>
              <a:t>Based on acceptance-sampling (ISPM31): e.g., reject </a:t>
            </a:r>
            <a:r>
              <a:rPr lang="en-AU" b="1" dirty="0"/>
              <a:t>95%</a:t>
            </a:r>
            <a:r>
              <a:rPr lang="en-AU" dirty="0"/>
              <a:t> of consignments with p = </a:t>
            </a:r>
            <a:r>
              <a:rPr lang="en-AU" b="1" dirty="0"/>
              <a:t>0.5%</a:t>
            </a:r>
            <a:r>
              <a:rPr lang="en-AU" dirty="0"/>
              <a:t> infestation rate</a:t>
            </a: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54D5-E98F-FAB2-3107-F925E694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938" y="1336452"/>
            <a:ext cx="4334309" cy="1788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F7A27-BF06-0B47-7E67-489CD37D6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579825"/>
            <a:ext cx="9630098" cy="498941"/>
          </a:xfrm>
        </p:spPr>
        <p:txBody>
          <a:bodyPr>
            <a:noAutofit/>
          </a:bodyPr>
          <a:lstStyle/>
          <a:p>
            <a:r>
              <a:rPr lang="en-AU" sz="2800" dirty="0"/>
              <a:t>The mainstream approach to border biosecurity</a:t>
            </a:r>
            <a:endParaRPr lang="en-US" sz="3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EA220D-EAD5-D237-ABD7-040748F28640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1DD22C7-871E-D0F7-D4EA-AF4A298A10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392"/>
          <a:stretch>
            <a:fillRect/>
          </a:stretch>
        </p:blipFill>
        <p:spPr>
          <a:xfrm>
            <a:off x="2445787" y="4087974"/>
            <a:ext cx="6650770" cy="163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1AD46-87B7-BB35-D251-DF4F991AB345}"/>
              </a:ext>
            </a:extLst>
          </p:cNvPr>
          <p:cNvSpPr txBox="1"/>
          <p:nvPr/>
        </p:nvSpPr>
        <p:spPr>
          <a:xfrm>
            <a:off x="2974155" y="41383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Pr</a:t>
            </a:r>
            <a:r>
              <a:rPr lang="en-AU" dirty="0"/>
              <a:t>(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F64D1-950A-06E8-2B53-B386C3E96F19}"/>
              </a:ext>
            </a:extLst>
          </p:cNvPr>
          <p:cNvSpPr txBox="1"/>
          <p:nvPr/>
        </p:nvSpPr>
        <p:spPr>
          <a:xfrm>
            <a:off x="4517640" y="41525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)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0E275-F8FD-6DBF-5707-6E9CF27211A3}"/>
              </a:ext>
            </a:extLst>
          </p:cNvPr>
          <p:cNvSpPr txBox="1"/>
          <p:nvPr/>
        </p:nvSpPr>
        <p:spPr>
          <a:xfrm>
            <a:off x="2718957" y="514380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Pr</a:t>
            </a:r>
            <a:r>
              <a:rPr lang="en-AU" dirty="0"/>
              <a:t>(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31388-8E2E-F5A9-94D7-44B0274276F0}"/>
              </a:ext>
            </a:extLst>
          </p:cNvPr>
          <p:cNvSpPr txBox="1"/>
          <p:nvPr/>
        </p:nvSpPr>
        <p:spPr>
          <a:xfrm>
            <a:off x="3546005" y="516266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) =</a:t>
            </a:r>
          </a:p>
        </p:txBody>
      </p:sp>
    </p:spTree>
    <p:extLst>
      <p:ext uri="{BB962C8B-B14F-4D97-AF65-F5344CB8AC3E}">
        <p14:creationId xmlns:p14="http://schemas.microsoft.com/office/powerpoint/2010/main" val="101008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6B73-F493-ABA8-3AEF-3A5C7A18F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68438F-60F9-D125-305E-A7A95DFCE09E}"/>
              </a:ext>
            </a:extLst>
          </p:cNvPr>
          <p:cNvSpPr txBox="1"/>
          <p:nvPr/>
        </p:nvSpPr>
        <p:spPr>
          <a:xfrm>
            <a:off x="849829" y="1329733"/>
            <a:ext cx="1049234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94183"/>
                </a:solidFill>
              </a:rPr>
              <a:t>Heterogeneity</a:t>
            </a:r>
            <a:br>
              <a:rPr lang="en-US" dirty="0"/>
            </a:br>
            <a:r>
              <a:rPr lang="en-US" dirty="0"/>
              <a:t>• </a:t>
            </a:r>
            <a:r>
              <a:rPr lang="en-AU" dirty="0"/>
              <a:t>Infestation rates vary across consignments and pathways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• One size doesn’t fit all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E9336-2EBA-81E2-3135-E25CDB6F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579825"/>
            <a:ext cx="10911442" cy="498941"/>
          </a:xfrm>
        </p:spPr>
        <p:txBody>
          <a:bodyPr>
            <a:noAutofit/>
          </a:bodyPr>
          <a:lstStyle/>
          <a:p>
            <a:r>
              <a:rPr lang="en-AU" sz="2800" dirty="0"/>
              <a:t>Why fixed sample size rule is not enough?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B037C8-E0EF-43ED-EEFD-5F8BD82DF985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2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2AC14-24A2-DCBC-AEFB-A4C3D82C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CB7F8-5AE9-E25E-5F22-BE5C8A03418D}"/>
              </a:ext>
            </a:extLst>
          </p:cNvPr>
          <p:cNvSpPr/>
          <p:nvPr/>
        </p:nvSpPr>
        <p:spPr>
          <a:xfrm>
            <a:off x="325954" y="6072183"/>
            <a:ext cx="7324526" cy="622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37336-A1BE-DCA1-A720-987B1C6B0F26}"/>
              </a:ext>
            </a:extLst>
          </p:cNvPr>
          <p:cNvSpPr txBox="1"/>
          <p:nvPr/>
        </p:nvSpPr>
        <p:spPr>
          <a:xfrm>
            <a:off x="849829" y="1329733"/>
            <a:ext cx="1049234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94183"/>
                </a:solidFill>
              </a:rPr>
              <a:t>Heterogeneity</a:t>
            </a:r>
            <a:br>
              <a:rPr lang="en-US" dirty="0"/>
            </a:br>
            <a:r>
              <a:rPr lang="en-US" dirty="0"/>
              <a:t>• </a:t>
            </a:r>
            <a:r>
              <a:rPr lang="en-AU" dirty="0"/>
              <a:t>Infestation rates vary across consignments and pathways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• One size doesn’t fit all</a:t>
            </a:r>
          </a:p>
          <a:p>
            <a:pPr>
              <a:buNone/>
            </a:pPr>
            <a:endParaRPr lang="en-AU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AU" sz="2400" b="1" dirty="0">
                <a:solidFill>
                  <a:srgbClr val="094183"/>
                </a:solidFill>
              </a:rPr>
              <a:t>Optimising </a:t>
            </a:r>
            <a:r>
              <a:rPr lang="en-AU" sz="2400" b="1" i="1" dirty="0">
                <a:solidFill>
                  <a:srgbClr val="094183"/>
                </a:solidFill>
              </a:rPr>
              <a:t>n</a:t>
            </a:r>
            <a:r>
              <a:rPr lang="en-AU" sz="2400" b="1" dirty="0">
                <a:solidFill>
                  <a:srgbClr val="094183"/>
                </a:solidFill>
              </a:rPr>
              <a:t> helps</a:t>
            </a:r>
            <a:br>
              <a:rPr lang="en-AU" sz="2400" dirty="0"/>
            </a:br>
            <a:r>
              <a:rPr lang="en-AU" dirty="0"/>
              <a:t>• Reallocating sample size can reduce leakage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• Previous work optimised </a:t>
            </a:r>
            <a:r>
              <a:rPr lang="en-AU" i="1" dirty="0"/>
              <a:t>n</a:t>
            </a:r>
            <a:r>
              <a:rPr lang="en-AU" dirty="0"/>
              <a:t> but still assumed full census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• For low-risk pathways, full census may be overkill</a:t>
            </a:r>
            <a:br>
              <a:rPr lang="en-US" dirty="0"/>
            </a:b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We need a second lever: </a:t>
            </a:r>
            <a:r>
              <a:rPr lang="en-US" dirty="0"/>
              <a:t>the fraction of consignments inspected (</a:t>
            </a:r>
            <a:r>
              <a:rPr lang="en-US" b="1" i="1" dirty="0">
                <a:solidFill>
                  <a:srgbClr val="C00000"/>
                </a:solidFill>
              </a:rPr>
              <a:t>AFI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380D4-2363-1AAE-94BC-46F04C2E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8" y="579825"/>
            <a:ext cx="10911442" cy="498941"/>
          </a:xfrm>
        </p:spPr>
        <p:txBody>
          <a:bodyPr>
            <a:noAutofit/>
          </a:bodyPr>
          <a:lstStyle/>
          <a:p>
            <a:r>
              <a:rPr lang="en-AU" sz="2800" dirty="0"/>
              <a:t>Why fixed sample size rule is not enough?</a:t>
            </a:r>
            <a:endParaRPr lang="en-US" sz="2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A2102D-9BF2-7C40-0B86-83246B2E2D86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84373F9-C920-5D34-EA4A-FE374AC1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89" y="2493602"/>
            <a:ext cx="4613857" cy="18310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C78C2DC-1310-B08F-5501-39695BD6E015}"/>
              </a:ext>
            </a:extLst>
          </p:cNvPr>
          <p:cNvSpPr/>
          <p:nvPr/>
        </p:nvSpPr>
        <p:spPr>
          <a:xfrm>
            <a:off x="453268" y="6237088"/>
            <a:ext cx="362309" cy="2415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1FC777-C4B2-330E-4F3B-D333B7D44A14}"/>
              </a:ext>
            </a:extLst>
          </p:cNvPr>
          <p:cNvCxnSpPr>
            <a:cxnSpLocks/>
          </p:cNvCxnSpPr>
          <p:nvPr/>
        </p:nvCxnSpPr>
        <p:spPr>
          <a:xfrm>
            <a:off x="5433477" y="3648975"/>
            <a:ext cx="183859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BFD87-9C6A-5357-0CC5-89A38168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CF920B-0ED5-2D39-077B-A0AAB9A35CA8}"/>
              </a:ext>
            </a:extLst>
          </p:cNvPr>
          <p:cNvSpPr/>
          <p:nvPr/>
        </p:nvSpPr>
        <p:spPr>
          <a:xfrm>
            <a:off x="377105" y="5949316"/>
            <a:ext cx="11399425" cy="6221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88E40-B926-FA1A-F04F-110D644FDF91}"/>
              </a:ext>
            </a:extLst>
          </p:cNvPr>
          <p:cNvSpPr txBox="1"/>
          <p:nvPr/>
        </p:nvSpPr>
        <p:spPr>
          <a:xfrm>
            <a:off x="415470" y="1251853"/>
            <a:ext cx="124496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b="1" dirty="0"/>
              <a:t>Continuous sampling plan</a:t>
            </a:r>
            <a:endParaRPr lang="en-AU" sz="2400" b="1" dirty="0"/>
          </a:p>
          <a:p>
            <a:r>
              <a:rPr lang="en-US" sz="2400" dirty="0"/>
              <a:t>Two modes: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/>
          </a:p>
          <a:p>
            <a:r>
              <a:rPr lang="en-AU" sz="2400" b="1" dirty="0"/>
              <a:t>Switch depends on recent compliance: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Several clean consignments -&gt; reduced inspection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Any pest detection -&gt; return to full census</a:t>
            </a:r>
            <a:endParaRPr lang="en-US" sz="2400" dirty="0"/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AU" sz="2400" dirty="0"/>
              <a:t>     Skip-lot produces a long-run average fraction of consignments inspected (</a:t>
            </a:r>
            <a:r>
              <a:rPr lang="en-AU" sz="2400" b="1" i="1" dirty="0">
                <a:solidFill>
                  <a:srgbClr val="C00000"/>
                </a:solidFill>
              </a:rPr>
              <a:t>AFI</a:t>
            </a:r>
            <a:r>
              <a:rPr lang="en-AU" sz="2400" dirty="0"/>
              <a:t>)</a:t>
            </a:r>
            <a:endParaRPr lang="en-US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3F51CF-9400-12B4-B25B-EA8DFF00BCF5}"/>
              </a:ext>
            </a:extLst>
          </p:cNvPr>
          <p:cNvGrpSpPr/>
          <p:nvPr/>
        </p:nvGrpSpPr>
        <p:grpSpPr>
          <a:xfrm>
            <a:off x="4674550" y="1539603"/>
            <a:ext cx="4599627" cy="2445751"/>
            <a:chOff x="3216564" y="2891449"/>
            <a:chExt cx="5480143" cy="29525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6FF57D-559C-5D53-28AE-D517A4F97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578" r="23766"/>
            <a:stretch>
              <a:fillRect/>
            </a:stretch>
          </p:blipFill>
          <p:spPr>
            <a:xfrm>
              <a:off x="3216564" y="2891449"/>
              <a:ext cx="5480143" cy="295259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3DC492-949A-A0F6-FFF9-495E8F2526A7}"/>
                </a:ext>
              </a:extLst>
            </p:cNvPr>
            <p:cNvSpPr txBox="1"/>
            <p:nvPr/>
          </p:nvSpPr>
          <p:spPr>
            <a:xfrm>
              <a:off x="6852427" y="3725568"/>
              <a:ext cx="3016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D7C8B-DC00-91AB-8C3C-97E5BB66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942" y="185054"/>
            <a:ext cx="11348118" cy="946542"/>
          </a:xfrm>
        </p:spPr>
        <p:txBody>
          <a:bodyPr>
            <a:normAutofit/>
          </a:bodyPr>
          <a:lstStyle/>
          <a:p>
            <a:r>
              <a:rPr lang="en-AU" sz="2400" b="1" dirty="0"/>
              <a:t>Skip-lot sampling </a:t>
            </a:r>
            <a:r>
              <a:rPr lang="en-AU" sz="2400" dirty="0"/>
              <a:t>adjusts </a:t>
            </a:r>
            <a:r>
              <a:rPr lang="en-US" sz="2400" dirty="0"/>
              <a:t>the fraction of consignments inspected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D4F5B1-278B-ECE6-99DF-2F217E3A9FD7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9A81DFA-673C-E585-798E-45B309388C76}"/>
              </a:ext>
            </a:extLst>
          </p:cNvPr>
          <p:cNvSpPr/>
          <p:nvPr/>
        </p:nvSpPr>
        <p:spPr>
          <a:xfrm>
            <a:off x="487117" y="6148851"/>
            <a:ext cx="273409" cy="22307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76E68-22A0-F573-38E6-35FF059949EE}"/>
              </a:ext>
            </a:extLst>
          </p:cNvPr>
          <p:cNvSpPr/>
          <p:nvPr/>
        </p:nvSpPr>
        <p:spPr>
          <a:xfrm>
            <a:off x="9012126" y="1658138"/>
            <a:ext cx="300416" cy="332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427078-977D-02F4-E8E9-5C59969E9257}"/>
              </a:ext>
            </a:extLst>
          </p:cNvPr>
          <p:cNvSpPr/>
          <p:nvPr/>
        </p:nvSpPr>
        <p:spPr>
          <a:xfrm>
            <a:off x="9069144" y="3191779"/>
            <a:ext cx="300416" cy="332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51F45-0F44-30C5-EDE0-2CC2C84C4874}"/>
              </a:ext>
            </a:extLst>
          </p:cNvPr>
          <p:cNvSpPr txBox="1"/>
          <p:nvPr/>
        </p:nvSpPr>
        <p:spPr>
          <a:xfrm>
            <a:off x="8800453" y="1608175"/>
            <a:ext cx="182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F79646"/>
                </a:solidFill>
              </a:rPr>
              <a:t>F</a:t>
            </a:r>
            <a:r>
              <a:rPr lang="en-AU" sz="1800" b="1" dirty="0">
                <a:solidFill>
                  <a:srgbClr val="F79646"/>
                </a:solidFill>
              </a:rPr>
              <a:t>ull inspection</a:t>
            </a:r>
            <a:endParaRPr lang="en-AU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CCE4-910F-E65B-EED5-EBB34F1AAFB9}"/>
              </a:ext>
            </a:extLst>
          </p:cNvPr>
          <p:cNvSpPr txBox="1"/>
          <p:nvPr/>
        </p:nvSpPr>
        <p:spPr>
          <a:xfrm>
            <a:off x="8800453" y="3101392"/>
            <a:ext cx="2337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094183"/>
                </a:solidFill>
              </a:rPr>
              <a:t>Reduced inspection</a:t>
            </a:r>
            <a:endParaRPr lang="en-AU" sz="1800" b="1" dirty="0">
              <a:solidFill>
                <a:srgbClr val="094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3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A4940-9A50-1F36-99AF-6F9923896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28BA-B778-E845-C0A1-7112C69D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943" y="185054"/>
            <a:ext cx="10878458" cy="946542"/>
          </a:xfrm>
        </p:spPr>
        <p:txBody>
          <a:bodyPr>
            <a:normAutofit/>
          </a:bodyPr>
          <a:lstStyle/>
          <a:p>
            <a:r>
              <a:rPr lang="en-AU" sz="2800" i="1" dirty="0"/>
              <a:t>AFI</a:t>
            </a:r>
            <a:r>
              <a:rPr lang="en-AU" sz="2800" dirty="0"/>
              <a:t> and </a:t>
            </a:r>
            <a:r>
              <a:rPr lang="en-AU" sz="2800" i="1" dirty="0"/>
              <a:t>n</a:t>
            </a:r>
            <a:r>
              <a:rPr lang="en-AU" sz="2800" dirty="0"/>
              <a:t> jointly determine skip-lot performance</a:t>
            </a:r>
            <a:endParaRPr lang="en-US" sz="24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57A803-E437-C3A4-81DB-5998B50704F6}"/>
              </a:ext>
            </a:extLst>
          </p:cNvPr>
          <p:cNvCxnSpPr>
            <a:cxnSpLocks/>
          </p:cNvCxnSpPr>
          <p:nvPr/>
        </p:nvCxnSpPr>
        <p:spPr>
          <a:xfrm>
            <a:off x="1280558" y="1133538"/>
            <a:ext cx="103744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1FB565-1AA3-48BB-65E8-20C2721D2F1F}"/>
              </a:ext>
            </a:extLst>
          </p:cNvPr>
          <p:cNvSpPr txBox="1"/>
          <p:nvPr/>
        </p:nvSpPr>
        <p:spPr>
          <a:xfrm>
            <a:off x="579356" y="1792607"/>
            <a:ext cx="95171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dirty="0"/>
              <a:t>• </a:t>
            </a:r>
            <a:r>
              <a:rPr lang="en-AU" sz="2400" b="1" dirty="0">
                <a:solidFill>
                  <a:srgbClr val="094183"/>
                </a:solidFill>
              </a:rPr>
              <a:t>AFI</a:t>
            </a:r>
            <a:r>
              <a:rPr lang="en-AU" sz="2400" b="1" dirty="0"/>
              <a:t>: </a:t>
            </a:r>
            <a:r>
              <a:rPr lang="en-AU" sz="2400" dirty="0"/>
              <a:t>fraction of consignments inspected</a:t>
            </a:r>
          </a:p>
          <a:p>
            <a:pPr>
              <a:buNone/>
            </a:pPr>
            <a:br>
              <a:rPr lang="en-AU" sz="2400" dirty="0"/>
            </a:br>
            <a:r>
              <a:rPr lang="en-AU" sz="2400" dirty="0"/>
              <a:t>• </a:t>
            </a:r>
            <a:r>
              <a:rPr lang="en-AU" sz="2400" b="1" dirty="0">
                <a:solidFill>
                  <a:srgbClr val="094183"/>
                </a:solidFill>
              </a:rPr>
              <a:t>n: </a:t>
            </a:r>
            <a:r>
              <a:rPr lang="en-AU" sz="2400" dirty="0"/>
              <a:t>sample size in inspected consignments -&gt; inspection sensitivity</a:t>
            </a:r>
          </a:p>
          <a:p>
            <a:pPr>
              <a:buNone/>
            </a:pPr>
            <a:endParaRPr lang="en-AU" sz="2400" dirty="0"/>
          </a:p>
          <a:p>
            <a:pPr>
              <a:buNone/>
            </a:pPr>
            <a:r>
              <a:rPr lang="en-AU" sz="2400" dirty="0"/>
              <a:t>• These two levers control leakage (how much pest pass through)</a:t>
            </a:r>
          </a:p>
          <a:p>
            <a:pPr>
              <a:buNone/>
            </a:pPr>
            <a:br>
              <a:rPr lang="en-AU" sz="2400" dirty="0"/>
            </a:br>
            <a:r>
              <a:rPr lang="en-AU" sz="2400" dirty="0"/>
              <a:t>• Skip-lot sampling lets us tune both	</a:t>
            </a:r>
          </a:p>
        </p:txBody>
      </p:sp>
    </p:spTree>
    <p:extLst>
      <p:ext uri="{BB962C8B-B14F-4D97-AF65-F5344CB8AC3E}">
        <p14:creationId xmlns:p14="http://schemas.microsoft.com/office/powerpoint/2010/main" val="365256905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11142</TotalTime>
  <Words>1291</Words>
  <Application>Microsoft Office PowerPoint</Application>
  <PresentationFormat>Widescreen</PresentationFormat>
  <Paragraphs>260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Georgia</vt:lpstr>
      <vt:lpstr>Times New Roman</vt:lpstr>
      <vt:lpstr>University of Melbourne</vt:lpstr>
      <vt:lpstr>University of Melbourne Patterns</vt:lpstr>
      <vt:lpstr>University of Melbourne-Layout B</vt:lpstr>
      <vt:lpstr>PowerPoint Presentation</vt:lpstr>
      <vt:lpstr>Context: we need clear rules for using skip-lot sampling in border biosecurity</vt:lpstr>
      <vt:lpstr>PowerPoint Presentation</vt:lpstr>
      <vt:lpstr>The mainstream approach to border biosecurity</vt:lpstr>
      <vt:lpstr>The mainstream approach to border biosecurity</vt:lpstr>
      <vt:lpstr>Why fixed sample size rule is not enough?</vt:lpstr>
      <vt:lpstr>Why fixed sample size rule is not enough?</vt:lpstr>
      <vt:lpstr>Skip-lot sampling adjusts the fraction of consignments inspected</vt:lpstr>
      <vt:lpstr>AFI and n jointly determine skip-lot performance</vt:lpstr>
      <vt:lpstr>Leakage under skip-lot sampling</vt:lpstr>
      <vt:lpstr>Most pathways are overdispersed</vt:lpstr>
      <vt:lpstr>Most pathways are overdispersed</vt:lpstr>
      <vt:lpstr>Leakage in overdispersed pathways</vt:lpstr>
      <vt:lpstr>Leakage in overdispersed pathways</vt:lpstr>
      <vt:lpstr>Leakage in overdispersed pathways</vt:lpstr>
      <vt:lpstr>Leakage in overdispersed pathways</vt:lpstr>
      <vt:lpstr>Optimising skip-lot sampling under a budget constraint</vt:lpstr>
      <vt:lpstr>Results: first increase AFI, then increase n</vt:lpstr>
      <vt:lpstr>Leakage versus budget</vt:lpstr>
      <vt:lpstr>When is skip-lot optimal? (decision rule)</vt:lpstr>
      <vt:lpstr>Optimal n* in skip-lot is often well below 600 units</vt:lpstr>
      <vt:lpstr>Take home messages</vt:lpstr>
      <vt:lpstr>PowerPoint Presentation</vt:lpstr>
      <vt:lpstr>How CSP parameters (i, f) relate to AFI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Trouve</dc:creator>
  <cp:lastModifiedBy>Raphael Trouve</cp:lastModifiedBy>
  <cp:revision>1271</cp:revision>
  <dcterms:created xsi:type="dcterms:W3CDTF">2022-07-24T06:35:13Z</dcterms:created>
  <dcterms:modified xsi:type="dcterms:W3CDTF">2025-11-25T22:53:45Z</dcterms:modified>
</cp:coreProperties>
</file>